
<file path=[Content_Types].xml><?xml version="1.0" encoding="utf-8"?>
<Types xmlns="http://schemas.openxmlformats.org/package/2006/content-types">
  <Override PartName="/ppt/slideLayouts/slideLayout26.xml" ContentType="application/vnd.openxmlformats-officedocument.presentationml.slideLayout+xml"/>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32.xml" ContentType="application/vnd.openxmlformats-officedocument.presentationml.slideLayout+xml"/>
  <Override PartName="/ppt/slideLayouts/slideLayout15.xml" ContentType="application/vnd.openxmlformats-officedocument.presentationml.slideLayout+xml"/>
  <Override PartName="/ppt/slides/slide27.xml" ContentType="application/vnd.openxmlformats-officedocument.presentationml.slide+xml"/>
  <Override PartName="/ppt/slides/slide20.xml" ContentType="application/vnd.openxmlformats-officedocument.presentationml.slide+xml"/>
  <Override PartName="/ppt/slideLayouts/slideLayout24.xml" ContentType="application/vnd.openxmlformats-officedocument.presentationml.slideLayout+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38.xml" ContentType="application/vnd.openxmlformats-officedocument.presentationml.slideLayout+xml"/>
  <Override PartName="/ppt/presProps.xml" ContentType="application/vnd.openxmlformats-officedocument.presentationml.presProps+xml"/>
  <Override PartName="/ppt/slides/slide43.xml" ContentType="application/vnd.openxmlformats-officedocument.presentationml.slide+xml"/>
  <Override PartName="/ppt/slideLayouts/slideLayout31.xml" ContentType="application/vnd.openxmlformats-officedocument.presentationml.slideLayout+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Layouts/slideLayout23.xml" ContentType="application/vnd.openxmlformats-officedocument.presentationml.slideLayout+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Layouts/slideLayout37.xml" ContentType="application/vnd.openxmlformats-officedocument.presentationml.slideLayout+xml"/>
  <Override PartName="/ppt/slides/slide42.xml" ContentType="application/vnd.openxmlformats-officedocument.presentationml.slide+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4"/>
  </p:notesMasterIdLst>
  <p:sldIdLst>
    <p:sldId id="461" r:id="rId2"/>
    <p:sldId id="492" r:id="rId3"/>
    <p:sldId id="502" r:id="rId4"/>
    <p:sldId id="493" r:id="rId5"/>
    <p:sldId id="494" r:id="rId6"/>
    <p:sldId id="495" r:id="rId7"/>
    <p:sldId id="496" r:id="rId8"/>
    <p:sldId id="497" r:id="rId9"/>
    <p:sldId id="500" r:id="rId10"/>
    <p:sldId id="498" r:id="rId11"/>
    <p:sldId id="416" r:id="rId12"/>
    <p:sldId id="463" r:id="rId13"/>
    <p:sldId id="482" r:id="rId14"/>
    <p:sldId id="471" r:id="rId15"/>
    <p:sldId id="472" r:id="rId16"/>
    <p:sldId id="473" r:id="rId17"/>
    <p:sldId id="468" r:id="rId18"/>
    <p:sldId id="469" r:id="rId19"/>
    <p:sldId id="470" r:id="rId20"/>
    <p:sldId id="420" r:id="rId21"/>
    <p:sldId id="474" r:id="rId22"/>
    <p:sldId id="477" r:id="rId23"/>
    <p:sldId id="475" r:id="rId24"/>
    <p:sldId id="449" r:id="rId25"/>
    <p:sldId id="479" r:id="rId26"/>
    <p:sldId id="489" r:id="rId27"/>
    <p:sldId id="486" r:id="rId28"/>
    <p:sldId id="485" r:id="rId29"/>
    <p:sldId id="511" r:id="rId30"/>
    <p:sldId id="266" r:id="rId31"/>
    <p:sldId id="267" r:id="rId32"/>
    <p:sldId id="268" r:id="rId33"/>
    <p:sldId id="272" r:id="rId34"/>
    <p:sldId id="273" r:id="rId35"/>
    <p:sldId id="274" r:id="rId36"/>
    <p:sldId id="275" r:id="rId37"/>
    <p:sldId id="276" r:id="rId38"/>
    <p:sldId id="522" r:id="rId39"/>
    <p:sldId id="286" r:id="rId40"/>
    <p:sldId id="287" r:id="rId41"/>
    <p:sldId id="288" r:id="rId42"/>
    <p:sldId id="289" r:id="rId43"/>
    <p:sldId id="523" r:id="rId44"/>
    <p:sldId id="481" r:id="rId45"/>
    <p:sldId id="407" r:id="rId46"/>
    <p:sldId id="410" r:id="rId47"/>
    <p:sldId id="411" r:id="rId48"/>
    <p:sldId id="412" r:id="rId49"/>
    <p:sldId id="413" r:id="rId50"/>
    <p:sldId id="491" r:id="rId51"/>
    <p:sldId id="525" r:id="rId52"/>
    <p:sldId id="526"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p:scale>
          <a:sx n="75" d="100"/>
          <a:sy n="75" d="100"/>
        </p:scale>
        <p:origin x="-1592" y="-3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9F14EE-3A28-7740-BC45-E57820F8008A}" type="datetimeFigureOut">
              <a:rPr lang="en-US" smtClean="0"/>
              <a:pPr/>
              <a:t>4/13/19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368FB-B5F2-3646-822B-3654217FD5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Additional </a:t>
            </a:r>
            <a:r>
              <a:rPr kumimoji="0" lang="en-AU" sz="3200" b="0" i="0" u="none" strike="noStrike" kern="1200" cap="none" spc="0" normalizeH="0" baseline="0" noProof="0" dirty="0" err="1" smtClean="0">
                <a:ln>
                  <a:noFill/>
                </a:ln>
                <a:solidFill>
                  <a:schemeClr val="tx1"/>
                </a:solidFill>
                <a:effectLst/>
                <a:uLnTx/>
                <a:uFillTx/>
                <a:latin typeface="+mn-lt"/>
                <a:ea typeface="+mn-ea"/>
                <a:cs typeface="+mn-cs"/>
              </a:rPr>
              <a:t>RFs</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 for exacerbations in GINA 2018 </a:t>
            </a:r>
          </a:p>
          <a:p>
            <a:pPr marL="742950" marR="0" lvl="1" indent="-285750" algn="l" defTabSz="457200" rtl="0" eaLnBrk="1" fontAlgn="auto" latinLnBrk="0" hangingPunct="1">
              <a:lnSpc>
                <a:spcPct val="100000"/>
              </a:lnSpc>
              <a:spcBef>
                <a:spcPct val="20000"/>
              </a:spcBef>
              <a:spcAft>
                <a:spcPts val="12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In Box 2-2B, higher bronchodilator reversibility has been added as an additional independent risk factor for exacerbations in both adults and children</a:t>
            </a:r>
            <a:endParaRPr kumimoji="0" lang="en-AU" sz="2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Additional </a:t>
            </a:r>
            <a:r>
              <a:rPr kumimoji="0" lang="en-AU" sz="3200" b="0" i="0" u="none" strike="noStrike" kern="1200" cap="none" spc="0" normalizeH="0" baseline="0" noProof="0" dirty="0" err="1" smtClean="0">
                <a:ln>
                  <a:noFill/>
                </a:ln>
                <a:solidFill>
                  <a:schemeClr val="tx1"/>
                </a:solidFill>
                <a:effectLst/>
                <a:uLnTx/>
                <a:uFillTx/>
                <a:latin typeface="+mn-lt"/>
                <a:ea typeface="+mn-ea"/>
                <a:cs typeface="+mn-cs"/>
              </a:rPr>
              <a:t>RFs</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 for persistent airflow limitation</a:t>
            </a:r>
          </a:p>
          <a:p>
            <a:pPr marL="742950" marR="0" lvl="1" indent="-285750" algn="l" defTabSz="457200" rtl="0" eaLnBrk="1" fontAlgn="auto" latinLnBrk="0" hangingPunct="1">
              <a:lnSpc>
                <a:spcPct val="100000"/>
              </a:lnSpc>
              <a:spcBef>
                <a:spcPct val="20000"/>
              </a:spcBef>
              <a:spcAft>
                <a:spcPts val="12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Pre-term birth, low birth weight and greater infant weight gain have been added to the list of risk factors </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a:t>
            </a:r>
            <a:endParaRPr kumimoji="0" lang="en-AU" sz="2800" b="0" i="1"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C368FB-B5F2-3646-822B-3654217FD52E}"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Additional </a:t>
            </a:r>
            <a:r>
              <a:rPr kumimoji="0" lang="en-AU" sz="3200" b="0" i="0" u="none" strike="noStrike" kern="1200" cap="none" spc="0" normalizeH="0" baseline="0" noProof="0" dirty="0" err="1" smtClean="0">
                <a:ln>
                  <a:noFill/>
                </a:ln>
                <a:solidFill>
                  <a:schemeClr val="tx1"/>
                </a:solidFill>
                <a:effectLst/>
                <a:uLnTx/>
                <a:uFillTx/>
                <a:latin typeface="+mn-lt"/>
                <a:ea typeface="+mn-ea"/>
                <a:cs typeface="+mn-cs"/>
              </a:rPr>
              <a:t>RFs</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 for exacerbations in GINA 2018 </a:t>
            </a:r>
          </a:p>
          <a:p>
            <a:pPr marL="742950" marR="0" lvl="1" indent="-285750" algn="l" defTabSz="457200" rtl="0" eaLnBrk="1" fontAlgn="auto" latinLnBrk="0" hangingPunct="1">
              <a:lnSpc>
                <a:spcPct val="100000"/>
              </a:lnSpc>
              <a:spcBef>
                <a:spcPct val="20000"/>
              </a:spcBef>
              <a:spcAft>
                <a:spcPts val="12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In Box 2-2B, higher bronchodilator reversibility has been added as an additional independent risk factor for exacerbations in both adults and children</a:t>
            </a:r>
            <a:endParaRPr kumimoji="0" lang="en-AU" sz="2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12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Additional </a:t>
            </a:r>
            <a:r>
              <a:rPr kumimoji="0" lang="en-AU" sz="3200" b="0" i="0" u="none" strike="noStrike" kern="1200" cap="none" spc="0" normalizeH="0" baseline="0" noProof="0" dirty="0" err="1" smtClean="0">
                <a:ln>
                  <a:noFill/>
                </a:ln>
                <a:solidFill>
                  <a:schemeClr val="tx1"/>
                </a:solidFill>
                <a:effectLst/>
                <a:uLnTx/>
                <a:uFillTx/>
                <a:latin typeface="+mn-lt"/>
                <a:ea typeface="+mn-ea"/>
                <a:cs typeface="+mn-cs"/>
              </a:rPr>
              <a:t>RFs</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 for persistent airflow limitation</a:t>
            </a:r>
          </a:p>
          <a:p>
            <a:pPr marL="742950" marR="0" lvl="1" indent="-285750" algn="l" defTabSz="457200" rtl="0" eaLnBrk="1" fontAlgn="auto" latinLnBrk="0" hangingPunct="1">
              <a:lnSpc>
                <a:spcPct val="100000"/>
              </a:lnSpc>
              <a:spcBef>
                <a:spcPct val="20000"/>
              </a:spcBef>
              <a:spcAft>
                <a:spcPts val="12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Pre-term birth, low birth weight and greater infant weight gain have been added to the list of risk factors </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a:t>
            </a:r>
            <a:endParaRPr kumimoji="0" lang="en-AU" sz="2800" b="0" i="1" u="none" strike="noStrike" kern="1200" cap="none" spc="0" normalizeH="0" baseline="0" noProof="0" dirty="0" smtClean="0">
              <a:ln>
                <a:noFill/>
              </a:ln>
              <a:solidFill>
                <a:schemeClr val="tx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C368FB-B5F2-3646-822B-3654217FD52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ginasthma.org/" TargetMode="External"/><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EF4CC8-3C06-A748-954E-3F1075835596}" type="datetimeFigureOut">
              <a:rPr lang="en-US" smtClean="0"/>
              <a:pPr/>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F4CC8-3C06-A748-954E-3F1075835596}" type="datetimeFigureOut">
              <a:rPr lang="en-US" smtClean="0"/>
              <a:pPr/>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F4CC8-3C06-A748-954E-3F1075835596}" type="datetimeFigureOut">
              <a:rPr lang="en-US" smtClean="0"/>
              <a:pPr/>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5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8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9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0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3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4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5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6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EF4CC8-3C06-A748-954E-3F1075835596}" type="datetimeFigureOut">
              <a:rPr lang="en-US" smtClean="0"/>
              <a:pPr/>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7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8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8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9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0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4451" t="3503" r="4276" b="2338"/>
          <a:stretch>
            <a:fillRect/>
          </a:stretch>
        </p:blipFill>
        <p:spPr bwMode="auto">
          <a:xfrm>
            <a:off x="157163" y="100013"/>
            <a:ext cx="8856662" cy="676751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5" name="Rectangle 7"/>
          <p:cNvSpPr>
            <a:spLocks/>
          </p:cNvSpPr>
          <p:nvPr userDrawn="1"/>
        </p:nvSpPr>
        <p:spPr bwMode="auto">
          <a:xfrm>
            <a:off x="179388" y="4217988"/>
            <a:ext cx="8813800" cy="965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a:t>
            </a:r>
            <a:r>
              <a:rPr lang="en-US" altLang="en-US" sz="2500" smtClean="0">
                <a:solidFill>
                  <a:srgbClr val="134679"/>
                </a:solidFill>
                <a:cs typeface="Arial" pitchFamily="34" charset="0"/>
                <a:sym typeface="Arial" pitchFamily="34" charset="0"/>
              </a:rPr>
              <a:t>Prevention</a:t>
            </a:r>
            <a:endParaRPr lang="en-US" altLang="en-US" sz="2500">
              <a:solidFill>
                <a:srgbClr val="134679"/>
              </a:solidFill>
              <a:cs typeface="Arial" pitchFamily="34" charset="0"/>
              <a:sym typeface="Arial" pitchFamily="34" charset="0"/>
            </a:endParaRPr>
          </a:p>
        </p:txBody>
      </p:sp>
      <p:pic>
        <p:nvPicPr>
          <p:cNvPr id="6" name="Picture 4"/>
          <p:cNvPicPr>
            <a:picLocks noChangeAspect="1" noChangeArrowheads="1"/>
          </p:cNvPicPr>
          <p:nvPr userDrawn="1"/>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754438" y="2409825"/>
            <a:ext cx="1706562" cy="1752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7" name="TextBox 6"/>
          <p:cNvSpPr txBox="1"/>
          <p:nvPr userDrawn="1"/>
        </p:nvSpPr>
        <p:spPr>
          <a:xfrm>
            <a:off x="901700" y="5183188"/>
            <a:ext cx="7075488" cy="1200329"/>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smtClean="0">
                <a:solidFill>
                  <a:srgbClr val="134679"/>
                </a:solidFill>
              </a:rPr>
              <a:t>This slide set is restricted for academic and educational purposes only.  Use of the slide set, or of individual slides, for commercial or promotional purposes requires approval from GINA. Slides must not be changed without permission</a:t>
            </a:r>
            <a:r>
              <a:rPr lang="en-US" sz="1800" baseline="0" smtClean="0">
                <a:solidFill>
                  <a:srgbClr val="134679"/>
                </a:solidFill>
              </a:rPr>
              <a:t> from GINA.</a:t>
            </a:r>
            <a:endParaRPr lang="en-AU" sz="1800" smtClean="0"/>
          </a:p>
        </p:txBody>
      </p:sp>
      <p:sp>
        <p:nvSpPr>
          <p:cNvPr id="2" name="Title 1"/>
          <p:cNvSpPr>
            <a:spLocks noGrp="1"/>
          </p:cNvSpPr>
          <p:nvPr>
            <p:ph type="ctrTitle"/>
          </p:nvPr>
        </p:nvSpPr>
        <p:spPr>
          <a:xfrm>
            <a:off x="685800" y="778721"/>
            <a:ext cx="7772400" cy="1470025"/>
          </a:xfrm>
          <a:prstGeom prst="rect">
            <a:avLst/>
          </a:prstGeom>
          <a:noFill/>
        </p:spPr>
        <p:txBody>
          <a:bodyPr>
            <a:normAutofit/>
          </a:bodyPr>
          <a:lstStyle>
            <a:lvl1pPr>
              <a:defRPr sz="4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3" name="TextBox 2"/>
          <p:cNvSpPr txBox="1">
            <a:spLocks noChangeArrowheads="1"/>
          </p:cNvSpPr>
          <p:nvPr userDrawn="1"/>
        </p:nvSpPr>
        <p:spPr bwMode="auto">
          <a:xfrm>
            <a:off x="1524000" y="6573838"/>
            <a:ext cx="6096000" cy="276225"/>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t>
            </a:r>
            <a:r>
              <a:rPr lang="en-US" altLang="en-US" sz="1200" b="1" smtClean="0">
                <a:solidFill>
                  <a:srgbClr val="134679"/>
                </a:solidFill>
              </a:rPr>
              <a:t>Asthma   </a:t>
            </a:r>
            <a:r>
              <a:rPr lang="en-US" altLang="en-US" sz="1200" b="1" smtClean="0">
                <a:solidFill>
                  <a:srgbClr val="134679"/>
                </a:solidFill>
                <a:hlinkClick r:id="rId4"/>
              </a:rPr>
              <a:t>www.ginasthma.org</a:t>
            </a:r>
            <a:r>
              <a:rPr lang="en-US" altLang="en-US" sz="1200" b="1" smtClean="0">
                <a:solidFill>
                  <a:srgbClr val="134679"/>
                </a:solidFill>
              </a:rPr>
              <a:t> </a:t>
            </a:r>
            <a:endParaRPr lang="en-US" altLang="en-US" sz="1200" b="1">
              <a:solidFill>
                <a:srgbClr val="134679"/>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25298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5_Title and Content">
    <p:spTree>
      <p:nvGrpSpPr>
        <p:cNvPr id="1" name=""/>
        <p:cNvGrpSpPr/>
        <p:nvPr/>
      </p:nvGrpSpPr>
      <p:grpSpPr>
        <a:xfrm>
          <a:off x="0" y="0"/>
          <a:ext cx="0" cy="0"/>
          <a:chOff x="0" y="0"/>
          <a:chExt cx="0" cy="0"/>
        </a:xfrm>
      </p:grpSpPr>
      <p:sp>
        <p:nvSpPr>
          <p:cNvPr id="3" name="Rounded Rectangle 14"/>
          <p:cNvSpPr/>
          <p:nvPr userDrawn="1"/>
        </p:nvSpPr>
        <p:spPr>
          <a:xfrm>
            <a:off x="165100" y="6653213"/>
            <a:ext cx="8820150" cy="2159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4" name="Picture 1"/>
          <p:cNvPicPr>
            <a:picLocks noChangeAspect="1" noChangeArrowheads="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139700"/>
            <a:ext cx="8820150" cy="15001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6" name="Picture 4"/>
          <p:cNvPicPr>
            <a:picLocks noChangeAspect="1"/>
          </p:cNvPicPr>
          <p:nvPr userDrawn="1"/>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61313" y="184150"/>
            <a:ext cx="968375" cy="995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pPr/>
              <a:t>4/13/19</a:t>
            </a:fld>
            <a:endParaRPr lang="en-AU" alt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pPr/>
              <a:t>‹#›</a:t>
            </a:fld>
            <a:endParaRPr lang="en-AU" altLang="en-US"/>
          </a:p>
        </p:txBody>
      </p:sp>
      <p:sp>
        <p:nvSpPr>
          <p:cNvPr id="10" name="Rectangle 23"/>
          <p:cNvSpPr>
            <a:spLocks/>
          </p:cNvSpPr>
          <p:nvPr userDrawn="1"/>
        </p:nvSpPr>
        <p:spPr bwMode="auto">
          <a:xfrm>
            <a:off x="4827486"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5681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6_Title and Content">
    <p:spTree>
      <p:nvGrpSpPr>
        <p:cNvPr id="1" name=""/>
        <p:cNvGrpSpPr/>
        <p:nvPr/>
      </p:nvGrpSpPr>
      <p:grpSpPr>
        <a:xfrm>
          <a:off x="0" y="0"/>
          <a:ext cx="0" cy="0"/>
          <a:chOff x="0" y="0"/>
          <a:chExt cx="0" cy="0"/>
        </a:xfrm>
      </p:grpSpPr>
      <p:sp>
        <p:nvSpPr>
          <p:cNvPr id="15" name="Rounded Rectangle 14"/>
          <p:cNvSpPr/>
          <p:nvPr userDrawn="1"/>
        </p:nvSpPr>
        <p:spPr>
          <a:xfrm>
            <a:off x="164548" y="6652582"/>
            <a:ext cx="8820000" cy="216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9B53804-EED5-4ABA-A7B2-EF2D5F7C27F9}" type="datetimeFigureOut">
              <a:rPr lang="en-AU" smtClean="0">
                <a:solidFill>
                  <a:prstClr val="black"/>
                </a:solidFill>
              </a:rPr>
              <a:pPr/>
              <a:t>4/13/19</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16EFF59-4B1F-460F-A66D-7637392BBC29}" type="slidenum">
              <a:rPr lang="en-AU" smtClean="0">
                <a:solidFill>
                  <a:prstClr val="black"/>
                </a:solidFill>
              </a:rPr>
              <a:pPr/>
              <a:t>‹#›</a:t>
            </a:fld>
            <a:endParaRPr lang="en-AU">
              <a:solidFill>
                <a:prstClr val="black"/>
              </a:solidFill>
            </a:endParaRPr>
          </a:p>
        </p:txBody>
      </p:sp>
      <p:pic>
        <p:nvPicPr>
          <p:cNvPr id="9" name="Picture 1"/>
          <p:cNvPicPr>
            <a:picLocks noChangeAspect="1" noChangeArrowheads="1"/>
          </p:cNvPicPr>
          <p:nvPr userDrawn="1"/>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1848" y="139700"/>
            <a:ext cx="8820000" cy="150046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cap="flat">
                <a:solidFill>
                  <a:schemeClr val="tx1"/>
                </a:solidFill>
                <a:miter lim="800000"/>
                <a:headEnd/>
                <a:tailEnd/>
              </a14:hiddenLine>
            </a:ext>
          </a:extLst>
        </p:spPr>
      </p:pic>
      <p:sp>
        <p:nvSpPr>
          <p:cNvPr id="11" name="Title 1"/>
          <p:cNvSpPr>
            <a:spLocks noGrp="1"/>
          </p:cNvSpPr>
          <p:nvPr>
            <p:ph type="title"/>
          </p:nvPr>
        </p:nvSpPr>
        <p:spPr>
          <a:xfrm>
            <a:off x="172279" y="251382"/>
            <a:ext cx="7598533" cy="936000"/>
          </a:xfrm>
          <a:prstGeom prst="rect">
            <a:avLst/>
          </a:prstGeom>
          <a:noFill/>
        </p:spPr>
        <p:txBody>
          <a:bodyPr anchor="t">
            <a:normAutofit/>
          </a:bodyPr>
          <a:lstStyle>
            <a:lvl1pPr marL="185738" indent="0" algn="l">
              <a:tabLst/>
              <a:defRPr sz="2600">
                <a:solidFill>
                  <a:srgbClr val="134679"/>
                </a:solidFill>
                <a:latin typeface="Arial" panose="020B0604020202020204" pitchFamily="34" charset="0"/>
                <a:cs typeface="Arial" panose="020B0604020202020204" pitchFamily="34" charset="0"/>
              </a:defRPr>
            </a:lvl1pPr>
          </a:lstStyle>
          <a:p>
            <a:r>
              <a:rPr lang="en-US" dirty="0" smtClean="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7960840" y="184799"/>
            <a:ext cx="968922" cy="994646"/>
          </a:xfrm>
          <a:prstGeom prst="rect">
            <a:avLst/>
          </a:prstGeom>
        </p:spPr>
      </p:pic>
      <p:sp>
        <p:nvSpPr>
          <p:cNvPr id="12" name="Rectangle 23"/>
          <p:cNvSpPr>
            <a:spLocks/>
          </p:cNvSpPr>
          <p:nvPr userDrawn="1"/>
        </p:nvSpPr>
        <p:spPr bwMode="auto">
          <a:xfrm>
            <a:off x="4827486" y="6648679"/>
            <a:ext cx="4074320" cy="215444"/>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1400">
                <a:solidFill>
                  <a:srgbClr val="FFFFFF"/>
                </a:solidFill>
                <a:cs typeface="Arial" pitchFamily="34" charset="0"/>
                <a:sym typeface="Arial" pitchFamily="34" charset="0"/>
              </a:rPr>
              <a:t>© Global Initiative for </a:t>
            </a:r>
            <a:r>
              <a:rPr lang="en-US" altLang="en-US" sz="1400" smtClean="0">
                <a:solidFill>
                  <a:srgbClr val="FFFFFF"/>
                </a:solidFill>
                <a:cs typeface="Arial" pitchFamily="34" charset="0"/>
                <a:sym typeface="Arial" pitchFamily="34" charset="0"/>
              </a:rPr>
              <a:t>Asthma    www.ginasthma.org</a:t>
            </a:r>
            <a:endParaRPr lang="en-US" altLang="en-US" sz="1400">
              <a:solidFill>
                <a:srgbClr val="FFFFFF"/>
              </a:solidFill>
              <a:cs typeface="Arial" pitchFamily="34" charset="0"/>
              <a:sym typeface="Arial"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929480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9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EF4CC8-3C06-A748-954E-3F1075835596}" type="datetimeFigureOut">
              <a:rPr lang="en-US" smtClean="0"/>
              <a:pPr/>
              <a:t>4/13/19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3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4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6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2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5181600" y="304802"/>
            <a:ext cx="3962400" cy="1041327"/>
          </a:xfrm>
          <a:prstGeom prst="rect">
            <a:avLst/>
          </a:prstGeom>
          <a:noFill/>
          <a:ln>
            <a:noFill/>
          </a:ln>
          <a:effectLst/>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chemeClr val="accent1"/>
                </a:solidFill>
              </a14:hiddenFill>
            </a:ext>
            <a:ext uri="{91240B29-F687-4f45-9708-019B960494DF}">
              <a14:hiddenLine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w="9525">
                <a:solidFill>
                  <a:schemeClr val="tx1"/>
                </a:solidFill>
                <a:miter lim="800000"/>
                <a:headEnd/>
                <a:tailEnd/>
              </a14:hiddenLine>
            </a:ext>
            <a:ext uri="{AF507438-7753-43e0-B8FC-AC1667EBCBE1}">
              <a14:hiddenEffects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110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EF4CC8-3C06-A748-954E-3F1075835596}" type="datetimeFigureOut">
              <a:rPr lang="en-US" smtClean="0"/>
              <a:pPr/>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EF4CC8-3C06-A748-954E-3F1075835596}" type="datetimeFigureOut">
              <a:rPr lang="en-US" smtClean="0"/>
              <a:pPr/>
              <a:t>4/13/19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EF4CC8-3C06-A748-954E-3F1075835596}" type="datetimeFigureOut">
              <a:rPr lang="en-US" smtClean="0"/>
              <a:pPr/>
              <a:t>4/13/19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4CC8-3C06-A748-954E-3F1075835596}" type="datetimeFigureOut">
              <a:rPr lang="en-US" smtClean="0"/>
              <a:pPr/>
              <a:t>4/13/19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F4CC8-3C06-A748-954E-3F1075835596}" type="datetimeFigureOut">
              <a:rPr lang="en-US" smtClean="0"/>
              <a:pPr/>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EF4CC8-3C06-A748-954E-3F1075835596}" type="datetimeFigureOut">
              <a:rPr lang="en-US" smtClean="0"/>
              <a:pPr/>
              <a:t>4/13/19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24877-A0F5-F34E-9099-DBFBE185B6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4CC8-3C06-A748-954E-3F1075835596}" type="datetimeFigureOut">
              <a:rPr lang="en-US" smtClean="0"/>
              <a:pPr/>
              <a:t>4/13/19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24877-A0F5-F34E-9099-DBFBE185B6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 id="2147483668" r:id="rId13"/>
    <p:sldLayoutId id="2147483669" r:id="rId14"/>
    <p:sldLayoutId id="2147483670" r:id="rId15"/>
    <p:sldLayoutId id="2147483673" r:id="rId16"/>
    <p:sldLayoutId id="2147483674" r:id="rId17"/>
    <p:sldLayoutId id="2147483675" r:id="rId18"/>
    <p:sldLayoutId id="2147483676" r:id="rId19"/>
    <p:sldLayoutId id="2147483677" r:id="rId20"/>
    <p:sldLayoutId id="2147483678" r:id="rId21"/>
    <p:sldLayoutId id="2147483688" r:id="rId22"/>
    <p:sldLayoutId id="2147483689" r:id="rId23"/>
    <p:sldLayoutId id="2147483690" r:id="rId24"/>
    <p:sldLayoutId id="2147483691" r:id="rId25"/>
    <p:sldLayoutId id="2147483701" r:id="rId26"/>
    <p:sldLayoutId id="2147483702" r:id="rId27"/>
    <p:sldLayoutId id="2147483703" r:id="rId28"/>
    <p:sldLayoutId id="2147483704"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5" r:id="rId3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7.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7.png"/><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7.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9-01-08 at 4.27.48 PM.png"/>
          <p:cNvPicPr>
            <a:picLocks noChangeAspect="1"/>
          </p:cNvPicPr>
          <p:nvPr/>
        </p:nvPicPr>
        <p:blipFill>
          <a:blip r:embed="rId2"/>
          <a:stretch>
            <a:fillRect/>
          </a:stretch>
        </p:blipFill>
        <p:spPr>
          <a:xfrm>
            <a:off x="0" y="-1"/>
            <a:ext cx="9144000" cy="6858001"/>
          </a:xfrm>
          <a:prstGeom prst="rect">
            <a:avLst/>
          </a:prstGeom>
        </p:spPr>
      </p:pic>
      <p:grpSp>
        <p:nvGrpSpPr>
          <p:cNvPr id="2" name="Group 5"/>
          <p:cNvGrpSpPr/>
          <p:nvPr/>
        </p:nvGrpSpPr>
        <p:grpSpPr>
          <a:xfrm>
            <a:off x="0" y="5237393"/>
            <a:ext cx="9144000" cy="1468207"/>
            <a:chOff x="302406" y="5407548"/>
            <a:chExt cx="8467367" cy="1139498"/>
          </a:xfrm>
          <a:effectLst>
            <a:glow>
              <a:schemeClr val="bg1">
                <a:alpha val="75000"/>
              </a:schemeClr>
            </a:glow>
          </a:effectLst>
        </p:grpSpPr>
        <p:sp>
          <p:nvSpPr>
            <p:cNvPr id="13" name="Rectangle 12"/>
            <p:cNvSpPr/>
            <p:nvPr/>
          </p:nvSpPr>
          <p:spPr>
            <a:xfrm>
              <a:off x="302406" y="5410200"/>
              <a:ext cx="8467367" cy="1136846"/>
            </a:xfrm>
            <a:prstGeom prst="rect">
              <a:avLst/>
            </a:prstGeom>
            <a:solidFill>
              <a:schemeClr val="bg1"/>
            </a:solidFill>
            <a:ln>
              <a:noFill/>
            </a:ln>
            <a:effectLst>
              <a:glow rad="3175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82985" y="5407548"/>
              <a:ext cx="4724400" cy="931593"/>
            </a:xfrm>
            <a:prstGeom prst="rect">
              <a:avLst/>
            </a:prstGeom>
            <a:noFill/>
          </p:spPr>
          <p:txBody>
            <a:bodyPr wrap="square" rtlCol="0">
              <a:spAutoFit/>
            </a:bodyPr>
            <a:lstStyle/>
            <a:p>
              <a:r>
                <a:rPr lang="en-US" sz="2400" b="1" cap="all" dirty="0" smtClean="0"/>
                <a:t>Fahad Al-Ghimlas</a:t>
              </a:r>
            </a:p>
            <a:p>
              <a:r>
                <a:rPr lang="en-US" sz="2400" b="1" dirty="0" smtClean="0"/>
                <a:t>MD, </a:t>
              </a:r>
              <a:r>
                <a:rPr lang="en-US" sz="2400" b="1" dirty="0" err="1" smtClean="0"/>
                <a:t>MSc</a:t>
              </a:r>
              <a:r>
                <a:rPr lang="en-US" sz="2400" b="1" dirty="0" smtClean="0"/>
                <a:t>, FACP, FCCP, FRCPC</a:t>
              </a:r>
            </a:p>
            <a:p>
              <a:r>
                <a:rPr lang="en-US" sz="2400" b="1" dirty="0" smtClean="0"/>
                <a:t>@</a:t>
              </a:r>
              <a:r>
                <a:rPr lang="en-US" sz="2400" b="1" dirty="0" err="1" smtClean="0"/>
                <a:t>alghimlas_clinic</a:t>
              </a:r>
              <a:endParaRPr lang="en-US" sz="2400" b="1" dirty="0"/>
            </a:p>
          </p:txBody>
        </p:sp>
        <p:sp>
          <p:nvSpPr>
            <p:cNvPr id="7" name="TextBox 6"/>
            <p:cNvSpPr txBox="1"/>
            <p:nvPr/>
          </p:nvSpPr>
          <p:spPr>
            <a:xfrm>
              <a:off x="4834015" y="5407548"/>
              <a:ext cx="3327400" cy="931593"/>
            </a:xfrm>
            <a:prstGeom prst="rect">
              <a:avLst/>
            </a:prstGeom>
            <a:noFill/>
          </p:spPr>
          <p:txBody>
            <a:bodyPr wrap="square" rtlCol="0">
              <a:spAutoFit/>
            </a:bodyPr>
            <a:lstStyle/>
            <a:p>
              <a:pPr algn="r"/>
              <a:r>
                <a:rPr lang="en-US" sz="2400" b="1" dirty="0" smtClean="0"/>
                <a:t>Chest Unit – </a:t>
              </a:r>
              <a:br>
                <a:rPr lang="en-US" sz="2400" b="1" dirty="0" smtClean="0"/>
              </a:br>
              <a:r>
                <a:rPr lang="en-US" sz="2400" b="1" dirty="0" smtClean="0"/>
                <a:t>Chest Diseases Hospital</a:t>
              </a:r>
              <a:endParaRPr lang="en-US" sz="2400" b="1" dirty="0" smtClean="0"/>
            </a:p>
            <a:p>
              <a:pPr algn="r"/>
              <a:r>
                <a:rPr lang="en-US" sz="2400" b="1" dirty="0" smtClean="0"/>
                <a:t>18 April 2019</a:t>
              </a:r>
              <a:endParaRPr lang="en-US" sz="2400" b="1" dirty="0" smtClean="0"/>
            </a:p>
          </p:txBody>
        </p:sp>
      </p:grpSp>
      <p:sp>
        <p:nvSpPr>
          <p:cNvPr id="8" name="Rectangle 7"/>
          <p:cNvSpPr/>
          <p:nvPr/>
        </p:nvSpPr>
        <p:spPr>
          <a:xfrm>
            <a:off x="0" y="-31692"/>
            <a:ext cx="9144000" cy="6858000"/>
          </a:xfrm>
          <a:prstGeom prst="rect">
            <a:avLst/>
          </a:prstGeom>
          <a:solidFill>
            <a:schemeClr val="accent1">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28760" y="4206617"/>
            <a:ext cx="4985860" cy="830997"/>
          </a:xfrm>
          <a:prstGeom prst="rect">
            <a:avLst/>
          </a:prstGeom>
          <a:noFill/>
        </p:spPr>
        <p:txBody>
          <a:bodyPr wrap="none" rtlCol="0">
            <a:spAutoFit/>
          </a:bodyPr>
          <a:lstStyle/>
          <a:p>
            <a:r>
              <a:rPr lang="en-US" sz="4800" b="1" dirty="0" smtClean="0">
                <a:solidFill>
                  <a:schemeClr val="bg1"/>
                </a:solidFill>
                <a:cs typeface="Baskerville"/>
              </a:rPr>
              <a:t>Asthma Guidelines </a:t>
            </a:r>
            <a:endParaRPr lang="en-US" sz="4800" b="1" dirty="0">
              <a:solidFill>
                <a:schemeClr val="bg1"/>
              </a:solidFill>
              <a:cs typeface="Baskerville"/>
            </a:endParaRPr>
          </a:p>
        </p:txBody>
      </p:sp>
      <p:sp>
        <p:nvSpPr>
          <p:cNvPr id="16" name="TextBox 15"/>
          <p:cNvSpPr txBox="1"/>
          <p:nvPr/>
        </p:nvSpPr>
        <p:spPr>
          <a:xfrm>
            <a:off x="2971800" y="6426198"/>
            <a:ext cx="3327400" cy="400110"/>
          </a:xfrm>
          <a:prstGeom prst="rect">
            <a:avLst/>
          </a:prstGeom>
          <a:noFill/>
        </p:spPr>
        <p:txBody>
          <a:bodyPr wrap="square" rtlCol="0">
            <a:spAutoFit/>
          </a:bodyPr>
          <a:lstStyle/>
          <a:p>
            <a:pPr algn="ctr"/>
            <a:r>
              <a:rPr lang="en-US" sz="2000" b="1" dirty="0" smtClean="0"/>
              <a:t>Updated 2018</a:t>
            </a:r>
            <a:endParaRPr lang="en-US" sz="2000" b="1" dirty="0" smtClean="0"/>
          </a:p>
        </p:txBody>
      </p:sp>
      <p:cxnSp>
        <p:nvCxnSpPr>
          <p:cNvPr id="18" name="Straight Connector 17"/>
          <p:cNvCxnSpPr/>
          <p:nvPr/>
        </p:nvCxnSpPr>
        <p:spPr>
          <a:xfrm flipV="1">
            <a:off x="0" y="6476997"/>
            <a:ext cx="9144000" cy="115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447800"/>
            <a:ext cx="8259417" cy="523220"/>
          </a:xfrm>
          <a:prstGeom prst="rect">
            <a:avLst/>
          </a:prstGeom>
        </p:spPr>
        <p:txBody>
          <a:bodyPr wrap="square">
            <a:spAutoFit/>
          </a:bodyPr>
          <a:lstStyle/>
          <a:p>
            <a:r>
              <a:rPr lang="en-US" sz="2800" b="1" i="1" dirty="0">
                <a:solidFill>
                  <a:srgbClr val="C00000"/>
                </a:solidFill>
              </a:rPr>
              <a:t>How can you assess a patient with</a:t>
            </a:r>
            <a:r>
              <a:rPr lang="en-US" sz="2800" b="1" i="1" dirty="0" smtClean="0">
                <a:solidFill>
                  <a:srgbClr val="C00000"/>
                </a:solidFill>
              </a:rPr>
              <a:t> asthma</a:t>
            </a:r>
            <a:r>
              <a:rPr lang="en-US" sz="2800" b="1" i="1" dirty="0">
                <a:solidFill>
                  <a:srgbClr val="C00000"/>
                </a:solidFill>
              </a:rPr>
              <a:t>?</a:t>
            </a:r>
            <a:endParaRPr lang="en-US" sz="2800" dirty="0">
              <a:solidFill>
                <a:srgbClr val="C00000"/>
              </a:solidFill>
            </a:endParaRPr>
          </a:p>
        </p:txBody>
      </p:sp>
      <p:pic>
        <p:nvPicPr>
          <p:cNvPr id="7" name="Picture 6" descr="Untitled.png"/>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905000"/>
            <a:ext cx="9144000" cy="4068658"/>
          </a:xfrm>
          <a:prstGeom prst="rect">
            <a:avLst/>
          </a:prstGeom>
        </p:spPr>
      </p:pic>
      <p:sp>
        <p:nvSpPr>
          <p:cNvPr id="8" name="TextBox 7"/>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9" name="TextBox 8"/>
          <p:cNvSpPr txBox="1"/>
          <p:nvPr/>
        </p:nvSpPr>
        <p:spPr>
          <a:xfrm>
            <a:off x="59267" y="3472360"/>
            <a:ext cx="531816" cy="769441"/>
          </a:xfrm>
          <a:prstGeom prst="rect">
            <a:avLst/>
          </a:prstGeom>
          <a:noFill/>
        </p:spPr>
        <p:txBody>
          <a:bodyPr wrap="none" rtlCol="0">
            <a:spAutoFit/>
          </a:bodyPr>
          <a:lstStyle/>
          <a:p>
            <a:r>
              <a:rPr lang="en-US" sz="4400" dirty="0" smtClean="0">
                <a:solidFill>
                  <a:srgbClr val="FF0000"/>
                </a:solidFill>
              </a:rPr>
              <a:t>D </a:t>
            </a:r>
            <a:endParaRPr lang="en-US" sz="4400" dirty="0">
              <a:solidFill>
                <a:srgbClr val="FF0000"/>
              </a:solidFill>
            </a:endParaRPr>
          </a:p>
        </p:txBody>
      </p:sp>
      <p:sp>
        <p:nvSpPr>
          <p:cNvPr id="10" name="TextBox 9"/>
          <p:cNvSpPr txBox="1"/>
          <p:nvPr/>
        </p:nvSpPr>
        <p:spPr>
          <a:xfrm>
            <a:off x="59266" y="5165692"/>
            <a:ext cx="531816" cy="769441"/>
          </a:xfrm>
          <a:prstGeom prst="rect">
            <a:avLst/>
          </a:prstGeom>
          <a:noFill/>
        </p:spPr>
        <p:txBody>
          <a:bodyPr wrap="none" rtlCol="0">
            <a:spAutoFit/>
          </a:bodyPr>
          <a:lstStyle/>
          <a:p>
            <a:r>
              <a:rPr lang="en-US" sz="4400" dirty="0" smtClean="0">
                <a:solidFill>
                  <a:srgbClr val="FF0000"/>
                </a:solidFill>
              </a:rPr>
              <a:t>D </a:t>
            </a:r>
            <a:endParaRPr lang="en-US" sz="4400" dirty="0">
              <a:solidFill>
                <a:srgbClr val="FF0000"/>
              </a:solidFill>
            </a:endParaRPr>
          </a:p>
        </p:txBody>
      </p:sp>
      <p:sp>
        <p:nvSpPr>
          <p:cNvPr id="11" name="TextBox 10"/>
          <p:cNvSpPr txBox="1"/>
          <p:nvPr/>
        </p:nvSpPr>
        <p:spPr>
          <a:xfrm>
            <a:off x="93136" y="3963420"/>
            <a:ext cx="548898" cy="769441"/>
          </a:xfrm>
          <a:prstGeom prst="rect">
            <a:avLst/>
          </a:prstGeom>
          <a:noFill/>
        </p:spPr>
        <p:txBody>
          <a:bodyPr wrap="none" rtlCol="0">
            <a:spAutoFit/>
          </a:bodyPr>
          <a:lstStyle/>
          <a:p>
            <a:r>
              <a:rPr lang="en-US" sz="4400" dirty="0" smtClean="0">
                <a:solidFill>
                  <a:srgbClr val="FF0000"/>
                </a:solidFill>
              </a:rPr>
              <a:t>N </a:t>
            </a:r>
            <a:endParaRPr lang="en-US" sz="4400" dirty="0">
              <a:solidFill>
                <a:srgbClr val="FF0000"/>
              </a:solidFill>
            </a:endParaRPr>
          </a:p>
        </p:txBody>
      </p:sp>
      <p:sp>
        <p:nvSpPr>
          <p:cNvPr id="12" name="TextBox 11"/>
          <p:cNvSpPr txBox="1"/>
          <p:nvPr/>
        </p:nvSpPr>
        <p:spPr>
          <a:xfrm>
            <a:off x="93138" y="4556078"/>
            <a:ext cx="548898" cy="769441"/>
          </a:xfrm>
          <a:prstGeom prst="rect">
            <a:avLst/>
          </a:prstGeom>
          <a:noFill/>
        </p:spPr>
        <p:txBody>
          <a:bodyPr wrap="none" rtlCol="0">
            <a:spAutoFit/>
          </a:bodyPr>
          <a:lstStyle/>
          <a:p>
            <a:r>
              <a:rPr lang="en-US" sz="4400" dirty="0" smtClean="0">
                <a:solidFill>
                  <a:srgbClr val="FF0000"/>
                </a:solidFill>
              </a:rPr>
              <a:t>N </a:t>
            </a:r>
            <a:endParaRPr lang="en-US" sz="4400" dirty="0">
              <a:solidFill>
                <a:srgbClr val="FF0000"/>
              </a:solidFill>
            </a:endParaRPr>
          </a:p>
        </p:txBody>
      </p:sp>
      <p:sp>
        <p:nvSpPr>
          <p:cNvPr id="13" name="Rectangle 12"/>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692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Global Initiative for Asthma (GINA)</a:t>
            </a:r>
            <a:br>
              <a:rPr lang="en-US" dirty="0"/>
            </a:br>
            <a:r>
              <a:rPr lang="en-US" sz="2200" dirty="0"/>
              <a:t/>
            </a:r>
            <a:br>
              <a:rPr lang="en-US" sz="2200" dirty="0"/>
            </a:br>
            <a:r>
              <a:rPr lang="en-US" dirty="0"/>
              <a:t>What’s new in GINA </a:t>
            </a:r>
            <a:r>
              <a:rPr lang="en-US" dirty="0" smtClean="0"/>
              <a:t>2018?</a:t>
            </a:r>
            <a:r>
              <a:rPr lang="en-US" sz="3600" dirty="0"/>
              <a:t/>
            </a:r>
            <a:br>
              <a:rPr lang="en-US" sz="3600" dirty="0"/>
            </a:br>
            <a:endParaRPr lang="en-AU"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39031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173038" y="250825"/>
            <a:ext cx="8232775" cy="9366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0" eaLnBrk="1" hangingPunct="1"/>
            <a:r>
              <a:rPr lang="en-AU" altLang="en-US" dirty="0" smtClean="0">
                <a:ea typeface="ＭＳ Ｐゴシック" pitchFamily="34" charset="-128"/>
              </a:rPr>
              <a:t>Assessment of risk factors for poor asthma outcomes</a:t>
            </a:r>
          </a:p>
        </p:txBody>
      </p:sp>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graphicFrame>
        <p:nvGraphicFramePr>
          <p:cNvPr id="7" name="Content Placeholder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5708753"/>
              </p:ext>
            </p:extLst>
          </p:nvPr>
        </p:nvGraphicFramePr>
        <p:xfrm>
          <a:off x="587835" y="1045117"/>
          <a:ext cx="7817978" cy="4300985"/>
        </p:xfrm>
        <a:graphic>
          <a:graphicData uri="http://schemas.openxmlformats.org/drawingml/2006/table">
            <a:tbl>
              <a:tblPr/>
              <a:tblGrid>
                <a:gridCol w="7817978"/>
              </a:tblGrid>
              <a:tr h="53278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Risk factors for exacerbations include:</a:t>
                      </a:r>
                      <a:endParaRPr kumimoji="0" lang="en-AU" altLang="en-US" sz="2000" b="1"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txBody>
                  <a:tcPr marL="90000" marR="90000" marT="71978" marB="71978"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a:noFill/>
                    </a:lnB>
                    <a:lnTlToBr>
                      <a:noFill/>
                    </a:lnTlToBr>
                    <a:lnBlToTr>
                      <a:noFill/>
                    </a:lnBlToTr>
                    <a:solidFill>
                      <a:srgbClr val="F9B47B"/>
                    </a:solidFill>
                  </a:tcPr>
                </a:tc>
              </a:tr>
              <a:tr h="3768205">
                <a:tc>
                  <a:txBody>
                    <a:bodyPr/>
                    <a:lstStyle>
                      <a:lvl1pPr marL="174625" indent="-174625"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Uncontrolled asthma symptoms</a:t>
                      </a:r>
                    </a:p>
                    <a:p>
                      <a:pPr marL="0" marR="0" lvl="0"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altLang="en-US" sz="2000" b="1"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Additional risk factors, even if the patient has few symptoms</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High SABA use (≥3 canisters/year)</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Having ≥1 exacerbation in last 12 months</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Low FEV</a:t>
                      </a:r>
                      <a:r>
                        <a:rPr kumimoji="0" lang="en-US" altLang="en-US" sz="2000" b="0" i="0" u="none" strike="noStrike" cap="none" normalizeH="0" baseline="-25000" dirty="0" smtClean="0">
                          <a:ln>
                            <a:noFill/>
                          </a:ln>
                          <a:solidFill>
                            <a:srgbClr val="134679"/>
                          </a:solidFill>
                          <a:effectLst/>
                          <a:latin typeface="Arial" pitchFamily="34" charset="0"/>
                          <a:ea typeface="ＭＳ Ｐゴシック" pitchFamily="34" charset="-128"/>
                          <a:cs typeface="Arial" pitchFamily="34" charset="0"/>
                        </a:rPr>
                        <a:t>1</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higher bronchodilator reversibility</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Incorrect inhaler technique and/or poor adherence</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Smoking</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Obesity, chronic </a:t>
                      </a:r>
                      <a:r>
                        <a:rPr kumimoji="0" lang="en-US"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rhinosinusitis</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pregnancy, blood </a:t>
                      </a:r>
                      <a:r>
                        <a:rPr kumimoji="0" lang="en-US"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eosinophilia</a:t>
                      </a:r>
                      <a:endPar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AU"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Elevated </a:t>
                      </a:r>
                      <a:r>
                        <a:rPr kumimoji="0" lang="en-AU"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FeNO</a:t>
                      </a:r>
                      <a:r>
                        <a:rPr kumimoji="0" lang="en-AU"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in adults with allergic asthma taking ICS</a:t>
                      </a:r>
                      <a:endPar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AU"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Ever </a:t>
                      </a:r>
                      <a:r>
                        <a:rPr kumimoji="0" lang="en-AU"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intubated</a:t>
                      </a:r>
                      <a:r>
                        <a:rPr kumimoji="0" lang="en-AU"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for asthma</a:t>
                      </a:r>
                      <a:endParaRPr kumimoji="0" lang="en-AU" altLang="en-US" sz="18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txBody>
                  <a:tcPr marT="45706" marB="45706"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a:noFill/>
                    </a:lnB>
                    <a:lnTlToBr>
                      <a:noFill/>
                    </a:lnTlToBr>
                    <a:lnBlToTr>
                      <a:noFill/>
                    </a:lnBlToTr>
                    <a:solidFill>
                      <a:schemeClr val="bg1"/>
                    </a:solidFill>
                  </a:tcPr>
                </a:tc>
              </a:tr>
            </a:tbl>
          </a:graphicData>
        </a:graphic>
      </p:graphicFrame>
      <p:sp>
        <p:nvSpPr>
          <p:cNvPr id="5" name="TextBox 4"/>
          <p:cNvSpPr txBox="1"/>
          <p:nvPr/>
        </p:nvSpPr>
        <p:spPr>
          <a:xfrm>
            <a:off x="826910" y="5922063"/>
            <a:ext cx="3833902" cy="369332"/>
          </a:xfrm>
          <a:prstGeom prst="rect">
            <a:avLst/>
          </a:prstGeom>
          <a:noFill/>
        </p:spPr>
        <p:txBody>
          <a:bodyPr wrap="none" rtlCol="0">
            <a:spAutoFit/>
          </a:bodyPr>
          <a:lstStyle/>
          <a:p>
            <a:r>
              <a:rPr lang="en-AU" i="1" dirty="0" err="1" smtClean="0"/>
              <a:t>Ulrik</a:t>
            </a:r>
            <a:r>
              <a:rPr lang="en-AU" i="1" dirty="0" smtClean="0"/>
              <a:t> </a:t>
            </a:r>
            <a:r>
              <a:rPr lang="en-AU" i="1" dirty="0"/>
              <a:t>Chest 1995, </a:t>
            </a:r>
            <a:r>
              <a:rPr lang="en-AU" i="1" dirty="0" err="1"/>
              <a:t>Pongracic</a:t>
            </a:r>
            <a:r>
              <a:rPr lang="en-AU" i="1" dirty="0"/>
              <a:t> JACI </a:t>
            </a:r>
            <a:r>
              <a:rPr lang="en-AU" i="1" dirty="0" smtClean="0"/>
              <a:t>2016</a:t>
            </a:r>
            <a:endParaRPr lang="en-US" dirty="0"/>
          </a:p>
        </p:txBody>
      </p:sp>
      <p:sp>
        <p:nvSpPr>
          <p:cNvPr id="6" name="TextBox 5"/>
          <p:cNvSpPr txBox="1"/>
          <p:nvPr/>
        </p:nvSpPr>
        <p:spPr>
          <a:xfrm>
            <a:off x="900743" y="5626700"/>
            <a:ext cx="1831251" cy="369332"/>
          </a:xfrm>
          <a:prstGeom prst="rect">
            <a:avLst/>
          </a:prstGeom>
          <a:noFill/>
        </p:spPr>
        <p:txBody>
          <a:bodyPr wrap="none" rtlCol="0">
            <a:spAutoFit/>
          </a:bodyPr>
          <a:lstStyle/>
          <a:p>
            <a:r>
              <a:rPr lang="en-AU" i="1" dirty="0"/>
              <a:t>den Dekker </a:t>
            </a:r>
            <a:r>
              <a:rPr lang="en-AU" i="1" dirty="0" smtClean="0"/>
              <a:t>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bwMode="auto">
          <a:xfrm>
            <a:off x="173038" y="250825"/>
            <a:ext cx="8232775" cy="9366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0" eaLnBrk="1" hangingPunct="1"/>
            <a:r>
              <a:rPr lang="en-AU" altLang="en-US" dirty="0" smtClean="0">
                <a:ea typeface="ＭＳ Ｐゴシック" pitchFamily="34" charset="-128"/>
              </a:rPr>
              <a:t>Assessment of risk factors for poor asthma outcomes</a:t>
            </a:r>
          </a:p>
        </p:txBody>
      </p:sp>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graphicFrame>
        <p:nvGraphicFramePr>
          <p:cNvPr id="7" name="Content Placeholder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5708753"/>
              </p:ext>
            </p:extLst>
          </p:nvPr>
        </p:nvGraphicFramePr>
        <p:xfrm>
          <a:off x="587835" y="1045117"/>
          <a:ext cx="7817978" cy="4300985"/>
        </p:xfrm>
        <a:graphic>
          <a:graphicData uri="http://schemas.openxmlformats.org/drawingml/2006/table">
            <a:tbl>
              <a:tblPr/>
              <a:tblGrid>
                <a:gridCol w="7817978"/>
              </a:tblGrid>
              <a:tr h="53278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2400" b="1"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Risk factors for exacerbations include:</a:t>
                      </a:r>
                      <a:endParaRPr kumimoji="0" lang="en-AU" altLang="en-US" sz="2000" b="1"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txBody>
                  <a:tcPr marL="90000" marR="90000" marT="71978" marB="71978"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w="6350" cap="flat" cmpd="sng" algn="ctr">
                      <a:solidFill>
                        <a:srgbClr val="F79646"/>
                      </a:solidFill>
                      <a:prstDash val="solid"/>
                      <a:round/>
                      <a:headEnd type="none" w="med" len="med"/>
                      <a:tailEnd type="none" w="med" len="med"/>
                    </a:lnT>
                    <a:lnB>
                      <a:noFill/>
                    </a:lnB>
                    <a:lnTlToBr>
                      <a:noFill/>
                    </a:lnTlToBr>
                    <a:lnBlToTr>
                      <a:noFill/>
                    </a:lnBlToTr>
                    <a:solidFill>
                      <a:srgbClr val="F9B47B"/>
                    </a:solidFill>
                  </a:tcPr>
                </a:tc>
              </a:tr>
              <a:tr h="3768205">
                <a:tc>
                  <a:txBody>
                    <a:bodyPr/>
                    <a:lstStyle>
                      <a:lvl1pPr marL="174625" indent="-174625"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Arial" pitchFamily="34" charset="0"/>
                          <a:ea typeface="ＭＳ Ｐゴシック" pitchFamily="34" charset="-128"/>
                        </a:defRPr>
                      </a:lvl9pPr>
                    </a:lstStyle>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Uncontrolled asthma symptoms</a:t>
                      </a:r>
                    </a:p>
                    <a:p>
                      <a:pPr marL="0" marR="0" lvl="0"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altLang="en-US" sz="2000" b="1"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Additional risk factors, even if the patient has few symptoms</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High SABA use (≥3 canisters/year)</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Having ≥1 exacerbation in last 12 months</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Low FEV</a:t>
                      </a:r>
                      <a:r>
                        <a:rPr kumimoji="0" lang="en-US" altLang="en-US" sz="2000" b="0" i="0" u="none" strike="noStrike" cap="none" normalizeH="0" baseline="-25000" dirty="0" smtClean="0">
                          <a:ln>
                            <a:noFill/>
                          </a:ln>
                          <a:solidFill>
                            <a:srgbClr val="134679"/>
                          </a:solidFill>
                          <a:effectLst/>
                          <a:latin typeface="Arial" pitchFamily="34" charset="0"/>
                          <a:ea typeface="ＭＳ Ｐゴシック" pitchFamily="34" charset="-128"/>
                          <a:cs typeface="Arial" pitchFamily="34" charset="0"/>
                        </a:rPr>
                        <a:t>1</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higher bronchodilator reversibility</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Incorrect inhaler technique and/or </a:t>
                      </a:r>
                      <a:r>
                        <a:rPr kumimoji="0" lang="en-US"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poor adherence</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US"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Smoking</a:t>
                      </a: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defRPr/>
                      </a:pPr>
                      <a:r>
                        <a:rPr kumimoji="0" lang="en-US"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Obesity</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chronic </a:t>
                      </a:r>
                      <a:r>
                        <a:rPr kumimoji="0" lang="en-US"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rhinosinusitis</a:t>
                      </a:r>
                      <a:r>
                        <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pregnancy, blood </a:t>
                      </a:r>
                      <a:r>
                        <a:rPr kumimoji="0" lang="en-US"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eosinophilia</a:t>
                      </a:r>
                      <a:endPar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AU"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Elevated </a:t>
                      </a:r>
                      <a:r>
                        <a:rPr kumimoji="0" lang="en-AU" altLang="en-US" sz="2000" b="0" i="0" u="none" strike="noStrike" cap="none" normalizeH="0" baseline="0" dirty="0" err="1" smtClean="0">
                          <a:ln>
                            <a:noFill/>
                          </a:ln>
                          <a:solidFill>
                            <a:srgbClr val="134679"/>
                          </a:solidFill>
                          <a:effectLst/>
                          <a:latin typeface="Arial" pitchFamily="34" charset="0"/>
                          <a:ea typeface="ＭＳ Ｐゴシック" pitchFamily="34" charset="-128"/>
                          <a:cs typeface="Arial" pitchFamily="34" charset="0"/>
                        </a:rPr>
                        <a:t>FeNO</a:t>
                      </a:r>
                      <a:r>
                        <a:rPr kumimoji="0" lang="en-AU"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rPr>
                        <a:t> in adults with allergic asthma taking ICS</a:t>
                      </a:r>
                      <a:endParaRPr kumimoji="0" lang="en-US" altLang="en-US" sz="2000" b="0" i="0" u="none" strike="noStrike" cap="none" normalizeH="0" baseline="0" dirty="0" smtClean="0">
                        <a:ln>
                          <a:noFill/>
                        </a:ln>
                        <a:solidFill>
                          <a:srgbClr val="134679"/>
                        </a:solidFill>
                        <a:effectLst/>
                        <a:latin typeface="Arial" pitchFamily="34" charset="0"/>
                        <a:ea typeface="ＭＳ Ｐゴシック" pitchFamily="34" charset="-128"/>
                        <a:cs typeface="Arial" pitchFamily="34" charset="0"/>
                      </a:endParaRPr>
                    </a:p>
                    <a:p>
                      <a:pPr marL="174625" marR="0" lvl="0" indent="-174625" algn="l" defTabSz="914400" rtl="0" eaLnBrk="1" fontAlgn="base" latinLnBrk="0" hangingPunct="1">
                        <a:lnSpc>
                          <a:spcPct val="100000"/>
                        </a:lnSpc>
                        <a:spcBef>
                          <a:spcPts val="300"/>
                        </a:spcBef>
                        <a:spcAft>
                          <a:spcPct val="0"/>
                        </a:spcAft>
                        <a:buClrTx/>
                        <a:buSzTx/>
                        <a:buFont typeface="Arial" pitchFamily="34" charset="0"/>
                        <a:buChar char="•"/>
                        <a:tabLst/>
                      </a:pPr>
                      <a:r>
                        <a:rPr kumimoji="0" lang="en-AU"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Ever </a:t>
                      </a:r>
                      <a:r>
                        <a:rPr kumimoji="0" lang="en-AU" altLang="en-US" sz="2000" b="0" i="0" u="none" strike="noStrike" cap="none" normalizeH="0" baseline="0" dirty="0" err="1" smtClean="0">
                          <a:ln>
                            <a:noFill/>
                          </a:ln>
                          <a:solidFill>
                            <a:srgbClr val="FF0000"/>
                          </a:solidFill>
                          <a:effectLst/>
                          <a:latin typeface="Arial" pitchFamily="34" charset="0"/>
                          <a:ea typeface="ＭＳ Ｐゴシック" pitchFamily="34" charset="-128"/>
                          <a:cs typeface="Arial" pitchFamily="34" charset="0"/>
                        </a:rPr>
                        <a:t>intubated</a:t>
                      </a:r>
                      <a:r>
                        <a:rPr kumimoji="0" lang="en-AU" altLang="en-US" sz="20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 for asthma</a:t>
                      </a:r>
                      <a:endParaRPr kumimoji="0" lang="en-AU" altLang="en-US" sz="1800" b="0"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endParaRPr>
                    </a:p>
                  </a:txBody>
                  <a:tcPr marT="45706" marB="45706" horzOverflow="overflow">
                    <a:lnL w="6350" cap="flat" cmpd="sng" algn="ctr">
                      <a:solidFill>
                        <a:srgbClr val="F79646"/>
                      </a:solidFill>
                      <a:prstDash val="solid"/>
                      <a:round/>
                      <a:headEnd type="none" w="med" len="med"/>
                      <a:tailEnd type="none" w="med" len="med"/>
                    </a:lnL>
                    <a:lnR w="6350" cap="flat" cmpd="sng" algn="ctr">
                      <a:solidFill>
                        <a:srgbClr val="F79646"/>
                      </a:solidFill>
                      <a:prstDash val="solid"/>
                      <a:round/>
                      <a:headEnd type="none" w="med" len="med"/>
                      <a:tailEnd type="none" w="med" len="med"/>
                    </a:lnR>
                    <a:lnT>
                      <a:noFill/>
                    </a:lnT>
                    <a:lnB>
                      <a:noFill/>
                    </a:lnB>
                    <a:lnTlToBr>
                      <a:noFill/>
                    </a:lnTlToBr>
                    <a:lnBlToTr>
                      <a:noFill/>
                    </a:lnBlToTr>
                    <a:solidFill>
                      <a:schemeClr val="bg1"/>
                    </a:solidFill>
                  </a:tcPr>
                </a:tc>
              </a:tr>
            </a:tbl>
          </a:graphicData>
        </a:graphic>
      </p:graphicFrame>
      <p:sp>
        <p:nvSpPr>
          <p:cNvPr id="5" name="TextBox 4"/>
          <p:cNvSpPr txBox="1"/>
          <p:nvPr/>
        </p:nvSpPr>
        <p:spPr>
          <a:xfrm>
            <a:off x="826910" y="5922063"/>
            <a:ext cx="3833902" cy="369332"/>
          </a:xfrm>
          <a:prstGeom prst="rect">
            <a:avLst/>
          </a:prstGeom>
          <a:noFill/>
        </p:spPr>
        <p:txBody>
          <a:bodyPr wrap="none" rtlCol="0">
            <a:spAutoFit/>
          </a:bodyPr>
          <a:lstStyle/>
          <a:p>
            <a:r>
              <a:rPr lang="en-AU" i="1" dirty="0" err="1" smtClean="0"/>
              <a:t>Ulrik</a:t>
            </a:r>
            <a:r>
              <a:rPr lang="en-AU" i="1" dirty="0" smtClean="0"/>
              <a:t> </a:t>
            </a:r>
            <a:r>
              <a:rPr lang="en-AU" i="1" dirty="0"/>
              <a:t>Chest 1995, </a:t>
            </a:r>
            <a:r>
              <a:rPr lang="en-AU" i="1" dirty="0" err="1"/>
              <a:t>Pongracic</a:t>
            </a:r>
            <a:r>
              <a:rPr lang="en-AU" i="1" dirty="0"/>
              <a:t> JACI </a:t>
            </a:r>
            <a:r>
              <a:rPr lang="en-AU" i="1" dirty="0" smtClean="0"/>
              <a:t>2016</a:t>
            </a:r>
            <a:endParaRPr lang="en-US" dirty="0"/>
          </a:p>
        </p:txBody>
      </p:sp>
      <p:sp>
        <p:nvSpPr>
          <p:cNvPr id="6" name="TextBox 5"/>
          <p:cNvSpPr txBox="1"/>
          <p:nvPr/>
        </p:nvSpPr>
        <p:spPr>
          <a:xfrm>
            <a:off x="900743" y="5626700"/>
            <a:ext cx="1831251" cy="369332"/>
          </a:xfrm>
          <a:prstGeom prst="rect">
            <a:avLst/>
          </a:prstGeom>
          <a:noFill/>
        </p:spPr>
        <p:txBody>
          <a:bodyPr wrap="none" rtlCol="0">
            <a:spAutoFit/>
          </a:bodyPr>
          <a:lstStyle/>
          <a:p>
            <a:r>
              <a:rPr lang="en-AU" i="1" dirty="0"/>
              <a:t>den Dekker </a:t>
            </a:r>
            <a:r>
              <a:rPr lang="en-AU" i="1" dirty="0" smtClean="0"/>
              <a:t>2016</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a:t>
            </a:r>
            <a:endParaRPr lang="en-AU" altLang="en-US" sz="1200" i="1" dirty="0">
              <a:solidFill>
                <a:srgbClr val="FFFFFF"/>
              </a:solidFill>
            </a:endParaRPr>
          </a:p>
        </p:txBody>
      </p:sp>
      <p:sp>
        <p:nvSpPr>
          <p:cNvPr id="9" name="Title 2"/>
          <p:cNvSpPr>
            <a:spLocks noGrp="1"/>
          </p:cNvSpPr>
          <p:nvPr>
            <p:ph type="title"/>
          </p:nvPr>
        </p:nvSpPr>
        <p:spPr>
          <a:xfrm>
            <a:off x="457200" y="274638"/>
            <a:ext cx="8229600" cy="1143000"/>
          </a:xfrm>
        </p:spPr>
        <p:txBody>
          <a:bodyPr>
            <a:normAutofit/>
          </a:bodyPr>
          <a:lstStyle/>
          <a:p>
            <a:pPr lvl="0"/>
            <a:r>
              <a:rPr lang="en-US" sz="2800" b="1" dirty="0" smtClean="0">
                <a:solidFill>
                  <a:schemeClr val="tx1"/>
                </a:solidFill>
              </a:rPr>
              <a:t>GINA 2018</a:t>
            </a:r>
            <a:endParaRPr lang="en-AU" b="1" dirty="0"/>
          </a:p>
        </p:txBody>
      </p:sp>
      <p:grpSp>
        <p:nvGrpSpPr>
          <p:cNvPr id="5" name="Group 7"/>
          <p:cNvGrpSpPr/>
          <p:nvPr/>
        </p:nvGrpSpPr>
        <p:grpSpPr>
          <a:xfrm>
            <a:off x="3249533" y="923441"/>
            <a:ext cx="3164146" cy="3176375"/>
            <a:chOff x="-2941993" y="2362366"/>
            <a:chExt cx="3164146" cy="3176375"/>
          </a:xfrm>
        </p:grpSpPr>
        <p:sp>
          <p:nvSpPr>
            <p:cNvPr id="6" name="Circular Arrow 5"/>
            <p:cNvSpPr/>
            <p:nvPr/>
          </p:nvSpPr>
          <p:spPr>
            <a:xfrm rot="3450185">
              <a:off x="-2948108" y="2368481"/>
              <a:ext cx="3176375" cy="3164146"/>
            </a:xfrm>
            <a:prstGeom prst="circularArrow">
              <a:avLst>
                <a:gd name="adj1" fmla="val 15929"/>
                <a:gd name="adj2" fmla="val 2013779"/>
                <a:gd name="adj3" fmla="val 17025304"/>
                <a:gd name="adj4" fmla="val 12961887"/>
                <a:gd name="adj5" fmla="val 17690"/>
              </a:avLst>
            </a:prstGeom>
            <a:solidFill>
              <a:schemeClr val="bg1"/>
            </a:solidFill>
            <a:ln w="9525" cmpd="sng">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 name="TextBox 6"/>
            <p:cNvSpPr txBox="1"/>
            <p:nvPr/>
          </p:nvSpPr>
          <p:spPr>
            <a:xfrm rot="2185825">
              <a:off x="-1040477" y="3112767"/>
              <a:ext cx="852930" cy="369332"/>
            </a:xfrm>
            <a:prstGeom prst="rect">
              <a:avLst/>
            </a:prstGeom>
            <a:noFill/>
          </p:spPr>
          <p:txBody>
            <a:bodyPr wrap="none" rtlCol="0">
              <a:spAutoFit/>
              <a:scene3d>
                <a:camera prst="orthographicFront">
                  <a:rot lat="0" lon="0" rev="0"/>
                </a:camera>
                <a:lightRig rig="threePt" dir="t"/>
              </a:scene3d>
            </a:bodyPr>
            <a:lstStyle/>
            <a:p>
              <a:r>
                <a:rPr lang="en-US" dirty="0" smtClean="0"/>
                <a:t>ASSESS</a:t>
              </a:r>
              <a:endParaRPr lang="en-US" dirty="0"/>
            </a:p>
          </p:txBody>
        </p:sp>
      </p:grpSp>
      <p:sp>
        <p:nvSpPr>
          <p:cNvPr id="10" name="TextBox 9"/>
          <p:cNvSpPr txBox="1"/>
          <p:nvPr/>
        </p:nvSpPr>
        <p:spPr>
          <a:xfrm>
            <a:off x="5757305" y="489375"/>
            <a:ext cx="2656008" cy="1169551"/>
          </a:xfrm>
          <a:prstGeom prst="rect">
            <a:avLst/>
          </a:prstGeom>
          <a:noFill/>
        </p:spPr>
        <p:txBody>
          <a:bodyPr wrap="none" rtlCol="0">
            <a:spAutoFit/>
          </a:bodyPr>
          <a:lstStyle/>
          <a:p>
            <a:r>
              <a:rPr lang="en-US" sz="1400" dirty="0" smtClean="0"/>
              <a:t>Diagnosis</a:t>
            </a:r>
          </a:p>
          <a:p>
            <a:r>
              <a:rPr lang="en-US" sz="1400" dirty="0" smtClean="0"/>
              <a:t>Symptoms control and risk factors</a:t>
            </a:r>
          </a:p>
          <a:p>
            <a:r>
              <a:rPr lang="en-US" sz="1400" dirty="0" smtClean="0"/>
              <a:t>(including lung function)</a:t>
            </a:r>
          </a:p>
          <a:p>
            <a:r>
              <a:rPr lang="en-US" sz="1400" dirty="0" smtClean="0"/>
              <a:t>Inhaler technique and adherence</a:t>
            </a:r>
          </a:p>
          <a:p>
            <a:r>
              <a:rPr lang="en-US" sz="1400" dirty="0" smtClean="0"/>
              <a:t>Patient preference</a:t>
            </a:r>
            <a:endParaRPr lang="en-US"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a:t>
            </a:r>
            <a:endParaRPr lang="en-AU" altLang="en-US" sz="1200" i="1" dirty="0">
              <a:solidFill>
                <a:srgbClr val="FFFFFF"/>
              </a:solidFill>
            </a:endParaRPr>
          </a:p>
        </p:txBody>
      </p:sp>
      <p:sp>
        <p:nvSpPr>
          <p:cNvPr id="9" name="Title 2"/>
          <p:cNvSpPr>
            <a:spLocks noGrp="1"/>
          </p:cNvSpPr>
          <p:nvPr>
            <p:ph type="title"/>
          </p:nvPr>
        </p:nvSpPr>
        <p:spPr>
          <a:xfrm>
            <a:off x="457200" y="274638"/>
            <a:ext cx="8229600" cy="1143000"/>
          </a:xfrm>
        </p:spPr>
        <p:txBody>
          <a:bodyPr>
            <a:normAutofit/>
          </a:bodyPr>
          <a:lstStyle/>
          <a:p>
            <a:pPr lvl="0"/>
            <a:r>
              <a:rPr lang="en-US" sz="2800" b="1" dirty="0" smtClean="0">
                <a:solidFill>
                  <a:schemeClr val="tx1"/>
                </a:solidFill>
              </a:rPr>
              <a:t>GINA 2018</a:t>
            </a:r>
            <a:endParaRPr lang="en-AU" b="1" dirty="0"/>
          </a:p>
        </p:txBody>
      </p:sp>
      <p:grpSp>
        <p:nvGrpSpPr>
          <p:cNvPr id="4" name="Group 12"/>
          <p:cNvGrpSpPr/>
          <p:nvPr/>
        </p:nvGrpSpPr>
        <p:grpSpPr>
          <a:xfrm>
            <a:off x="3173332" y="771041"/>
            <a:ext cx="3164146" cy="3176375"/>
            <a:chOff x="-3799762" y="2027952"/>
            <a:chExt cx="3164146" cy="3176375"/>
          </a:xfrm>
        </p:grpSpPr>
        <p:grpSp>
          <p:nvGrpSpPr>
            <p:cNvPr id="5" name="Group 8"/>
            <p:cNvGrpSpPr/>
            <p:nvPr/>
          </p:nvGrpSpPr>
          <p:grpSpPr>
            <a:xfrm rot="8597166">
              <a:off x="-3799762" y="2027952"/>
              <a:ext cx="3164146" cy="3176375"/>
              <a:chOff x="-2941993" y="2362366"/>
              <a:chExt cx="3164146" cy="3176375"/>
            </a:xfrm>
          </p:grpSpPr>
          <p:sp>
            <p:nvSpPr>
              <p:cNvPr id="7" name="Circular Arrow 6"/>
              <p:cNvSpPr/>
              <p:nvPr/>
            </p:nvSpPr>
            <p:spPr>
              <a:xfrm rot="3450185">
                <a:off x="-2948108" y="2368481"/>
                <a:ext cx="3176375" cy="3164146"/>
              </a:xfrm>
              <a:prstGeom prst="circularArrow">
                <a:avLst>
                  <a:gd name="adj1" fmla="val 15929"/>
                  <a:gd name="adj2" fmla="val 2013779"/>
                  <a:gd name="adj3" fmla="val 17025304"/>
                  <a:gd name="adj4" fmla="val 10112619"/>
                  <a:gd name="adj5" fmla="val 17690"/>
                </a:avLst>
              </a:prstGeom>
              <a:solidFill>
                <a:schemeClr val="tx2">
                  <a:lumMod val="20000"/>
                  <a:lumOff val="80000"/>
                </a:schemeClr>
              </a:solidFill>
              <a:ln w="9525" cmpd="sng">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rot="14359819">
                <a:off x="-959467" y="3324027"/>
                <a:ext cx="902811" cy="369332"/>
              </a:xfrm>
              <a:prstGeom prst="rect">
                <a:avLst/>
              </a:prstGeom>
              <a:noFill/>
            </p:spPr>
            <p:txBody>
              <a:bodyPr wrap="none" rtlCol="0">
                <a:spAutoFit/>
                <a:scene3d>
                  <a:camera prst="orthographicFront">
                    <a:rot lat="0" lon="0" rev="0"/>
                  </a:camera>
                  <a:lightRig rig="threePt" dir="t"/>
                </a:scene3d>
              </a:bodyPr>
              <a:lstStyle/>
              <a:p>
                <a:r>
                  <a:rPr lang="en-US" dirty="0" smtClean="0"/>
                  <a:t>ADJUST</a:t>
                </a:r>
                <a:endParaRPr lang="en-US" dirty="0"/>
              </a:p>
            </p:txBody>
          </p:sp>
        </p:grpSp>
        <p:sp>
          <p:nvSpPr>
            <p:cNvPr id="6" name="TextBox 5"/>
            <p:cNvSpPr txBox="1"/>
            <p:nvPr/>
          </p:nvSpPr>
          <p:spPr>
            <a:xfrm rot="20259569">
              <a:off x="-2376123" y="4219923"/>
              <a:ext cx="1338828" cy="369332"/>
            </a:xfrm>
            <a:prstGeom prst="rect">
              <a:avLst/>
            </a:prstGeom>
            <a:noFill/>
          </p:spPr>
          <p:txBody>
            <a:bodyPr wrap="none" rtlCol="0">
              <a:spAutoFit/>
              <a:scene3d>
                <a:camera prst="orthographicFront">
                  <a:rot lat="0" lon="0" rev="0"/>
                </a:camera>
                <a:lightRig rig="threePt" dir="t"/>
              </a:scene3d>
            </a:bodyPr>
            <a:lstStyle/>
            <a:p>
              <a:r>
                <a:rPr lang="en-US" dirty="0" smtClean="0"/>
                <a:t>TREATMENT</a:t>
              </a:r>
              <a:endParaRPr lang="en-US" dirty="0"/>
            </a:p>
          </p:txBody>
        </p:sp>
      </p:grpSp>
      <p:grpSp>
        <p:nvGrpSpPr>
          <p:cNvPr id="10" name="Group 7"/>
          <p:cNvGrpSpPr/>
          <p:nvPr/>
        </p:nvGrpSpPr>
        <p:grpSpPr>
          <a:xfrm>
            <a:off x="3249533" y="923441"/>
            <a:ext cx="3164146" cy="3176375"/>
            <a:chOff x="-2941993" y="2362366"/>
            <a:chExt cx="3164146" cy="3176375"/>
          </a:xfrm>
        </p:grpSpPr>
        <p:sp>
          <p:nvSpPr>
            <p:cNvPr id="11" name="Circular Arrow 10"/>
            <p:cNvSpPr/>
            <p:nvPr/>
          </p:nvSpPr>
          <p:spPr>
            <a:xfrm rot="3450185">
              <a:off x="-2948108" y="2368481"/>
              <a:ext cx="3176375" cy="3164146"/>
            </a:xfrm>
            <a:prstGeom prst="circularArrow">
              <a:avLst>
                <a:gd name="adj1" fmla="val 15929"/>
                <a:gd name="adj2" fmla="val 2013779"/>
                <a:gd name="adj3" fmla="val 17025304"/>
                <a:gd name="adj4" fmla="val 12961887"/>
                <a:gd name="adj5" fmla="val 17690"/>
              </a:avLst>
            </a:prstGeom>
            <a:solidFill>
              <a:schemeClr val="bg1"/>
            </a:solidFill>
            <a:ln w="9525" cmpd="sng">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rot="2185825">
              <a:off x="-1040477" y="3112767"/>
              <a:ext cx="852930" cy="369332"/>
            </a:xfrm>
            <a:prstGeom prst="rect">
              <a:avLst/>
            </a:prstGeom>
            <a:noFill/>
          </p:spPr>
          <p:txBody>
            <a:bodyPr wrap="none" rtlCol="0">
              <a:spAutoFit/>
              <a:scene3d>
                <a:camera prst="orthographicFront">
                  <a:rot lat="0" lon="0" rev="0"/>
                </a:camera>
                <a:lightRig rig="threePt" dir="t"/>
              </a:scene3d>
            </a:bodyPr>
            <a:lstStyle/>
            <a:p>
              <a:r>
                <a:rPr lang="en-US" dirty="0" smtClean="0"/>
                <a:t>ASSESS</a:t>
              </a:r>
              <a:endParaRPr lang="en-US" dirty="0"/>
            </a:p>
          </p:txBody>
        </p:sp>
      </p:grpSp>
      <p:sp>
        <p:nvSpPr>
          <p:cNvPr id="13" name="TextBox 12"/>
          <p:cNvSpPr txBox="1"/>
          <p:nvPr/>
        </p:nvSpPr>
        <p:spPr>
          <a:xfrm>
            <a:off x="5757305" y="489375"/>
            <a:ext cx="2656008" cy="1169551"/>
          </a:xfrm>
          <a:prstGeom prst="rect">
            <a:avLst/>
          </a:prstGeom>
          <a:noFill/>
        </p:spPr>
        <p:txBody>
          <a:bodyPr wrap="none" rtlCol="0">
            <a:spAutoFit/>
          </a:bodyPr>
          <a:lstStyle/>
          <a:p>
            <a:r>
              <a:rPr lang="en-US" sz="1400" dirty="0" smtClean="0"/>
              <a:t>Diagnosis</a:t>
            </a:r>
          </a:p>
          <a:p>
            <a:r>
              <a:rPr lang="en-US" sz="1400" dirty="0" smtClean="0"/>
              <a:t>Symptoms control and risk factors</a:t>
            </a:r>
          </a:p>
          <a:p>
            <a:r>
              <a:rPr lang="en-US" sz="1400" dirty="0" smtClean="0"/>
              <a:t>(including lung function)</a:t>
            </a:r>
          </a:p>
          <a:p>
            <a:r>
              <a:rPr lang="en-US" sz="1400" dirty="0" smtClean="0"/>
              <a:t>Inhaler technique and adherence</a:t>
            </a:r>
          </a:p>
          <a:p>
            <a:r>
              <a:rPr lang="en-US" sz="1400" dirty="0" smtClean="0"/>
              <a:t>Patient preference</a:t>
            </a:r>
            <a:endParaRPr lang="en-US" sz="1400" dirty="0"/>
          </a:p>
        </p:txBody>
      </p:sp>
      <p:sp>
        <p:nvSpPr>
          <p:cNvPr id="14" name="TextBox 13"/>
          <p:cNvSpPr txBox="1"/>
          <p:nvPr/>
        </p:nvSpPr>
        <p:spPr>
          <a:xfrm>
            <a:off x="6081101" y="2534703"/>
            <a:ext cx="2488482" cy="738664"/>
          </a:xfrm>
          <a:prstGeom prst="rect">
            <a:avLst/>
          </a:prstGeom>
          <a:noFill/>
        </p:spPr>
        <p:txBody>
          <a:bodyPr wrap="none" rtlCol="0">
            <a:spAutoFit/>
          </a:bodyPr>
          <a:lstStyle/>
          <a:p>
            <a:r>
              <a:rPr lang="en-US" sz="1400" dirty="0" smtClean="0"/>
              <a:t>Asthma medications</a:t>
            </a:r>
          </a:p>
          <a:p>
            <a:r>
              <a:rPr lang="en-US" sz="1400" dirty="0" smtClean="0"/>
              <a:t>Non-pharmacological strategies</a:t>
            </a:r>
          </a:p>
          <a:p>
            <a:r>
              <a:rPr lang="en-US" sz="1400" dirty="0" smtClean="0"/>
              <a:t>Treat modifiable risk factors</a:t>
            </a:r>
            <a:endParaRPr lang="en-US"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a:t>
            </a:r>
            <a:endParaRPr lang="en-AU" altLang="en-US" sz="1200" i="1" dirty="0">
              <a:solidFill>
                <a:srgbClr val="FFFFFF"/>
              </a:solidFill>
            </a:endParaRPr>
          </a:p>
        </p:txBody>
      </p:sp>
      <p:sp>
        <p:nvSpPr>
          <p:cNvPr id="9" name="Title 2"/>
          <p:cNvSpPr>
            <a:spLocks noGrp="1"/>
          </p:cNvSpPr>
          <p:nvPr>
            <p:ph type="title"/>
          </p:nvPr>
        </p:nvSpPr>
        <p:spPr>
          <a:xfrm>
            <a:off x="457200" y="274638"/>
            <a:ext cx="8229600" cy="1143000"/>
          </a:xfrm>
        </p:spPr>
        <p:txBody>
          <a:bodyPr>
            <a:normAutofit/>
          </a:bodyPr>
          <a:lstStyle/>
          <a:p>
            <a:pPr lvl="0"/>
            <a:r>
              <a:rPr lang="en-US" sz="2800" b="1" dirty="0" smtClean="0">
                <a:solidFill>
                  <a:schemeClr val="tx1"/>
                </a:solidFill>
              </a:rPr>
              <a:t>GINA 2018</a:t>
            </a:r>
            <a:endParaRPr lang="en-AU" b="1" dirty="0"/>
          </a:p>
        </p:txBody>
      </p:sp>
      <p:grpSp>
        <p:nvGrpSpPr>
          <p:cNvPr id="4" name="Group 21"/>
          <p:cNvGrpSpPr/>
          <p:nvPr/>
        </p:nvGrpSpPr>
        <p:grpSpPr>
          <a:xfrm>
            <a:off x="3173333" y="771041"/>
            <a:ext cx="3294181" cy="3328775"/>
            <a:chOff x="3173332" y="771039"/>
            <a:chExt cx="3294181" cy="3328775"/>
          </a:xfrm>
        </p:grpSpPr>
        <p:grpSp>
          <p:nvGrpSpPr>
            <p:cNvPr id="5" name="Group 13"/>
            <p:cNvGrpSpPr/>
            <p:nvPr/>
          </p:nvGrpSpPr>
          <p:grpSpPr>
            <a:xfrm rot="7064431">
              <a:off x="3297253" y="824558"/>
              <a:ext cx="3164146" cy="3176375"/>
              <a:chOff x="-3772175" y="2080411"/>
              <a:chExt cx="3164146" cy="3176375"/>
            </a:xfrm>
          </p:grpSpPr>
          <p:grpSp>
            <p:nvGrpSpPr>
              <p:cNvPr id="15" name="Group 8"/>
              <p:cNvGrpSpPr/>
              <p:nvPr/>
            </p:nvGrpSpPr>
            <p:grpSpPr>
              <a:xfrm rot="8597166">
                <a:off x="-3772175" y="2080411"/>
                <a:ext cx="3164146" cy="3176375"/>
                <a:chOff x="-2932745" y="2303824"/>
                <a:chExt cx="3164146" cy="3176375"/>
              </a:xfrm>
            </p:grpSpPr>
            <p:sp>
              <p:nvSpPr>
                <p:cNvPr id="17" name="Circular Arrow 16"/>
                <p:cNvSpPr/>
                <p:nvPr/>
              </p:nvSpPr>
              <p:spPr>
                <a:xfrm rot="3450185">
                  <a:off x="-2938860" y="2309939"/>
                  <a:ext cx="3176375" cy="3164146"/>
                </a:xfrm>
                <a:prstGeom prst="circularArrow">
                  <a:avLst>
                    <a:gd name="adj1" fmla="val 15929"/>
                    <a:gd name="adj2" fmla="val 2013779"/>
                    <a:gd name="adj3" fmla="val 17025304"/>
                    <a:gd name="adj4" fmla="val 11762391"/>
                    <a:gd name="adj5" fmla="val 17690"/>
                  </a:avLst>
                </a:prstGeom>
                <a:solidFill>
                  <a:schemeClr val="tx2">
                    <a:lumMod val="40000"/>
                    <a:lumOff val="60000"/>
                  </a:schemeClr>
                </a:solidFill>
                <a:ln w="9525" cmpd="sng">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rot="3608806">
                  <a:off x="-1059328" y="3301579"/>
                  <a:ext cx="1166380" cy="369332"/>
                </a:xfrm>
                <a:prstGeom prst="rect">
                  <a:avLst/>
                </a:prstGeom>
                <a:noFill/>
              </p:spPr>
              <p:txBody>
                <a:bodyPr wrap="none" rtlCol="0">
                  <a:spAutoFit/>
                  <a:scene3d>
                    <a:camera prst="orthographicFront">
                      <a:rot lat="0" lon="0" rev="0"/>
                    </a:camera>
                    <a:lightRig rig="threePt" dir="t"/>
                  </a:scene3d>
                </a:bodyPr>
                <a:lstStyle/>
                <a:p>
                  <a:r>
                    <a:rPr lang="en-US" dirty="0" smtClean="0"/>
                    <a:t>RESPONSE</a:t>
                  </a:r>
                  <a:endParaRPr lang="en-US" dirty="0"/>
                </a:p>
              </p:txBody>
            </p:sp>
          </p:grpSp>
          <p:sp>
            <p:nvSpPr>
              <p:cNvPr id="16" name="TextBox 15"/>
              <p:cNvSpPr txBox="1"/>
              <p:nvPr/>
            </p:nvSpPr>
            <p:spPr>
              <a:xfrm rot="9626480">
                <a:off x="-2243507" y="4389534"/>
                <a:ext cx="929912" cy="369332"/>
              </a:xfrm>
              <a:prstGeom prst="rect">
                <a:avLst/>
              </a:prstGeom>
              <a:noFill/>
            </p:spPr>
            <p:txBody>
              <a:bodyPr wrap="none" rtlCol="0">
                <a:spAutoFit/>
                <a:scene3d>
                  <a:camera prst="orthographicFront">
                    <a:rot lat="0" lon="0" rev="0"/>
                  </a:camera>
                  <a:lightRig rig="threePt" dir="t"/>
                </a:scene3d>
              </a:bodyPr>
              <a:lstStyle/>
              <a:p>
                <a:r>
                  <a:rPr lang="en-US" dirty="0" smtClean="0"/>
                  <a:t>REVIEW</a:t>
                </a:r>
                <a:endParaRPr lang="en-US" dirty="0"/>
              </a:p>
            </p:txBody>
          </p:sp>
        </p:grpSp>
        <p:grpSp>
          <p:nvGrpSpPr>
            <p:cNvPr id="6" name="Group 12"/>
            <p:cNvGrpSpPr/>
            <p:nvPr/>
          </p:nvGrpSpPr>
          <p:grpSpPr>
            <a:xfrm>
              <a:off x="3173332" y="771039"/>
              <a:ext cx="3164146" cy="3176375"/>
              <a:chOff x="-3799762" y="2027952"/>
              <a:chExt cx="3164146" cy="3176375"/>
            </a:xfrm>
          </p:grpSpPr>
          <p:grpSp>
            <p:nvGrpSpPr>
              <p:cNvPr id="11" name="Group 8"/>
              <p:cNvGrpSpPr/>
              <p:nvPr/>
            </p:nvGrpSpPr>
            <p:grpSpPr>
              <a:xfrm rot="8597166">
                <a:off x="-3799762" y="2027952"/>
                <a:ext cx="3164146" cy="3176375"/>
                <a:chOff x="-2941993" y="2362366"/>
                <a:chExt cx="3164146" cy="3176375"/>
              </a:xfrm>
            </p:grpSpPr>
            <p:sp>
              <p:nvSpPr>
                <p:cNvPr id="13" name="Circular Arrow 12"/>
                <p:cNvSpPr/>
                <p:nvPr/>
              </p:nvSpPr>
              <p:spPr>
                <a:xfrm rot="3450185">
                  <a:off x="-2948108" y="2368481"/>
                  <a:ext cx="3176375" cy="3164146"/>
                </a:xfrm>
                <a:prstGeom prst="circularArrow">
                  <a:avLst>
                    <a:gd name="adj1" fmla="val 15929"/>
                    <a:gd name="adj2" fmla="val 2013779"/>
                    <a:gd name="adj3" fmla="val 17025304"/>
                    <a:gd name="adj4" fmla="val 10112619"/>
                    <a:gd name="adj5" fmla="val 17690"/>
                  </a:avLst>
                </a:prstGeom>
                <a:solidFill>
                  <a:schemeClr val="tx2">
                    <a:lumMod val="20000"/>
                    <a:lumOff val="80000"/>
                  </a:schemeClr>
                </a:solidFill>
                <a:ln w="9525" cmpd="sng">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rot="14359819">
                  <a:off x="-959467" y="3324027"/>
                  <a:ext cx="902811" cy="369332"/>
                </a:xfrm>
                <a:prstGeom prst="rect">
                  <a:avLst/>
                </a:prstGeom>
                <a:noFill/>
              </p:spPr>
              <p:txBody>
                <a:bodyPr wrap="none" rtlCol="0">
                  <a:spAutoFit/>
                  <a:scene3d>
                    <a:camera prst="orthographicFront">
                      <a:rot lat="0" lon="0" rev="0"/>
                    </a:camera>
                    <a:lightRig rig="threePt" dir="t"/>
                  </a:scene3d>
                </a:bodyPr>
                <a:lstStyle/>
                <a:p>
                  <a:r>
                    <a:rPr lang="en-US" dirty="0" smtClean="0"/>
                    <a:t>ADJUST</a:t>
                  </a:r>
                  <a:endParaRPr lang="en-US" dirty="0"/>
                </a:p>
              </p:txBody>
            </p:sp>
          </p:grpSp>
          <p:sp>
            <p:nvSpPr>
              <p:cNvPr id="12" name="TextBox 11"/>
              <p:cNvSpPr txBox="1"/>
              <p:nvPr/>
            </p:nvSpPr>
            <p:spPr>
              <a:xfrm rot="20259569">
                <a:off x="-2376123" y="4219923"/>
                <a:ext cx="1338828" cy="369332"/>
              </a:xfrm>
              <a:prstGeom prst="rect">
                <a:avLst/>
              </a:prstGeom>
              <a:noFill/>
            </p:spPr>
            <p:txBody>
              <a:bodyPr wrap="none" rtlCol="0">
                <a:spAutoFit/>
                <a:scene3d>
                  <a:camera prst="orthographicFront">
                    <a:rot lat="0" lon="0" rev="0"/>
                  </a:camera>
                  <a:lightRig rig="threePt" dir="t"/>
                </a:scene3d>
              </a:bodyPr>
              <a:lstStyle/>
              <a:p>
                <a:r>
                  <a:rPr lang="en-US" dirty="0" smtClean="0"/>
                  <a:t>TREATMENT</a:t>
                </a:r>
                <a:endParaRPr lang="en-US" dirty="0"/>
              </a:p>
            </p:txBody>
          </p:sp>
        </p:grpSp>
        <p:grpSp>
          <p:nvGrpSpPr>
            <p:cNvPr id="7" name="Group 7"/>
            <p:cNvGrpSpPr/>
            <p:nvPr/>
          </p:nvGrpSpPr>
          <p:grpSpPr>
            <a:xfrm>
              <a:off x="3249532" y="923439"/>
              <a:ext cx="3164146" cy="3176375"/>
              <a:chOff x="-2941993" y="2362366"/>
              <a:chExt cx="3164146" cy="3176375"/>
            </a:xfrm>
          </p:grpSpPr>
          <p:sp>
            <p:nvSpPr>
              <p:cNvPr id="8" name="Circular Arrow 3"/>
              <p:cNvSpPr/>
              <p:nvPr/>
            </p:nvSpPr>
            <p:spPr>
              <a:xfrm rot="3450185">
                <a:off x="-2948108" y="2368481"/>
                <a:ext cx="3176375" cy="3164146"/>
              </a:xfrm>
              <a:prstGeom prst="circularArrow">
                <a:avLst>
                  <a:gd name="adj1" fmla="val 15929"/>
                  <a:gd name="adj2" fmla="val 2013779"/>
                  <a:gd name="adj3" fmla="val 17025304"/>
                  <a:gd name="adj4" fmla="val 12961887"/>
                  <a:gd name="adj5" fmla="val 17690"/>
                </a:avLst>
              </a:prstGeom>
              <a:solidFill>
                <a:schemeClr val="bg1"/>
              </a:solidFill>
              <a:ln w="9525" cmpd="sng">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rot="2185825">
                <a:off x="-1040477" y="3112767"/>
                <a:ext cx="852930" cy="369332"/>
              </a:xfrm>
              <a:prstGeom prst="rect">
                <a:avLst/>
              </a:prstGeom>
              <a:noFill/>
            </p:spPr>
            <p:txBody>
              <a:bodyPr wrap="none" rtlCol="0">
                <a:spAutoFit/>
                <a:scene3d>
                  <a:camera prst="orthographicFront">
                    <a:rot lat="0" lon="0" rev="0"/>
                  </a:camera>
                  <a:lightRig rig="threePt" dir="t"/>
                </a:scene3d>
              </a:bodyPr>
              <a:lstStyle/>
              <a:p>
                <a:r>
                  <a:rPr lang="en-US" dirty="0" smtClean="0"/>
                  <a:t>ASSESS</a:t>
                </a:r>
                <a:endParaRPr lang="en-US" dirty="0"/>
              </a:p>
            </p:txBody>
          </p:sp>
        </p:grpSp>
      </p:grpSp>
      <p:sp>
        <p:nvSpPr>
          <p:cNvPr id="19" name="TextBox 18"/>
          <p:cNvSpPr txBox="1"/>
          <p:nvPr/>
        </p:nvSpPr>
        <p:spPr>
          <a:xfrm>
            <a:off x="5757305" y="489375"/>
            <a:ext cx="2656008" cy="1169551"/>
          </a:xfrm>
          <a:prstGeom prst="rect">
            <a:avLst/>
          </a:prstGeom>
          <a:noFill/>
        </p:spPr>
        <p:txBody>
          <a:bodyPr wrap="none" rtlCol="0">
            <a:spAutoFit/>
          </a:bodyPr>
          <a:lstStyle/>
          <a:p>
            <a:r>
              <a:rPr lang="en-US" sz="1400" dirty="0" smtClean="0"/>
              <a:t>Diagnosis</a:t>
            </a:r>
          </a:p>
          <a:p>
            <a:r>
              <a:rPr lang="en-US" sz="1400" dirty="0" smtClean="0"/>
              <a:t>Symptoms control and risk factors</a:t>
            </a:r>
          </a:p>
          <a:p>
            <a:r>
              <a:rPr lang="en-US" sz="1400" dirty="0" smtClean="0"/>
              <a:t>(including lung function)</a:t>
            </a:r>
          </a:p>
          <a:p>
            <a:r>
              <a:rPr lang="en-US" sz="1400" dirty="0" smtClean="0"/>
              <a:t>Inhaler technique and adherence</a:t>
            </a:r>
          </a:p>
          <a:p>
            <a:r>
              <a:rPr lang="en-US" sz="1400" dirty="0" smtClean="0"/>
              <a:t>Patient preference</a:t>
            </a:r>
            <a:endParaRPr lang="en-US" sz="1400" dirty="0"/>
          </a:p>
        </p:txBody>
      </p:sp>
      <p:sp>
        <p:nvSpPr>
          <p:cNvPr id="20" name="TextBox 19"/>
          <p:cNvSpPr txBox="1"/>
          <p:nvPr/>
        </p:nvSpPr>
        <p:spPr>
          <a:xfrm>
            <a:off x="6081101" y="2534703"/>
            <a:ext cx="2488482" cy="738664"/>
          </a:xfrm>
          <a:prstGeom prst="rect">
            <a:avLst/>
          </a:prstGeom>
          <a:noFill/>
        </p:spPr>
        <p:txBody>
          <a:bodyPr wrap="none" rtlCol="0">
            <a:spAutoFit/>
          </a:bodyPr>
          <a:lstStyle/>
          <a:p>
            <a:r>
              <a:rPr lang="en-US" sz="1400" dirty="0" smtClean="0"/>
              <a:t>Asthma medications</a:t>
            </a:r>
          </a:p>
          <a:p>
            <a:r>
              <a:rPr lang="en-US" sz="1400" dirty="0" smtClean="0"/>
              <a:t>Non-pharmacological strategies</a:t>
            </a:r>
          </a:p>
          <a:p>
            <a:r>
              <a:rPr lang="en-US" sz="1400" dirty="0" smtClean="0"/>
              <a:t>Treat modifiable risk factors</a:t>
            </a:r>
            <a:endParaRPr lang="en-US" sz="1400" dirty="0"/>
          </a:p>
        </p:txBody>
      </p:sp>
      <p:sp>
        <p:nvSpPr>
          <p:cNvPr id="21" name="TextBox 20"/>
          <p:cNvSpPr txBox="1"/>
          <p:nvPr/>
        </p:nvSpPr>
        <p:spPr>
          <a:xfrm>
            <a:off x="2082800" y="1866902"/>
            <a:ext cx="1569322" cy="1169551"/>
          </a:xfrm>
          <a:prstGeom prst="rect">
            <a:avLst/>
          </a:prstGeom>
          <a:noFill/>
        </p:spPr>
        <p:txBody>
          <a:bodyPr wrap="none" rtlCol="0">
            <a:spAutoFit/>
          </a:bodyPr>
          <a:lstStyle/>
          <a:p>
            <a:r>
              <a:rPr lang="en-US" sz="1400" dirty="0" smtClean="0"/>
              <a:t>Symptoms</a:t>
            </a:r>
          </a:p>
          <a:p>
            <a:r>
              <a:rPr lang="en-US" sz="1400" dirty="0" smtClean="0"/>
              <a:t>Exacerbations</a:t>
            </a:r>
          </a:p>
          <a:p>
            <a:r>
              <a:rPr lang="en-US" sz="1400" dirty="0" smtClean="0"/>
              <a:t>Side-effects</a:t>
            </a:r>
          </a:p>
          <a:p>
            <a:r>
              <a:rPr lang="en-US" sz="1400" dirty="0" smtClean="0"/>
              <a:t>Patient satisfaction</a:t>
            </a:r>
          </a:p>
          <a:p>
            <a:r>
              <a:rPr lang="en-US" sz="1400" dirty="0" smtClean="0"/>
              <a:t>Lung function</a:t>
            </a:r>
            <a:endParaRPr lang="en-US" sz="1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50000" decel="50000" fill="hold" nodeType="clickEffect">
                                  <p:stCondLst>
                                    <p:cond delay="0"/>
                                  </p:st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1015" y="122810"/>
            <a:ext cx="8315692" cy="6556058"/>
          </a:xfrm>
          <a:prstGeom prst="rect">
            <a:avLst/>
          </a:prstGeom>
        </p:spPr>
      </p:pic>
      <p:grpSp>
        <p:nvGrpSpPr>
          <p:cNvPr id="2" name="Group 22"/>
          <p:cNvGrpSpPr/>
          <p:nvPr/>
        </p:nvGrpSpPr>
        <p:grpSpPr>
          <a:xfrm>
            <a:off x="5867399" y="4038600"/>
            <a:ext cx="2939307" cy="2844800"/>
            <a:chOff x="7892716" y="2273053"/>
            <a:chExt cx="881906" cy="4405815"/>
          </a:xfrm>
        </p:grpSpPr>
        <p:sp>
          <p:nvSpPr>
            <p:cNvPr id="21" name="Rectangle 20"/>
            <p:cNvSpPr/>
            <p:nvPr/>
          </p:nvSpPr>
          <p:spPr>
            <a:xfrm>
              <a:off x="7930816" y="3276600"/>
              <a:ext cx="843806" cy="340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flipH="1">
              <a:off x="7892716" y="2273053"/>
              <a:ext cx="858230" cy="107081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p:cNvSpPr/>
          <p:nvPr/>
        </p:nvSpPr>
        <p:spPr>
          <a:xfrm>
            <a:off x="1669306" y="4707608"/>
            <a:ext cx="4350494" cy="2150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91015" y="4038601"/>
            <a:ext cx="1178293" cy="9228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91015" y="4038600"/>
            <a:ext cx="1178293" cy="2640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91014" y="4267201"/>
            <a:ext cx="5528786" cy="44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7"/>
          <p:cNvGrpSpPr/>
          <p:nvPr/>
        </p:nvGrpSpPr>
        <p:grpSpPr>
          <a:xfrm>
            <a:off x="5907019" y="2963333"/>
            <a:ext cx="2860398" cy="1783614"/>
            <a:chOff x="7928278" y="-1755359"/>
            <a:chExt cx="858230" cy="8515066"/>
          </a:xfrm>
        </p:grpSpPr>
        <p:sp>
          <p:nvSpPr>
            <p:cNvPr id="29" name="Rectangle 28"/>
            <p:cNvSpPr/>
            <p:nvPr/>
          </p:nvSpPr>
          <p:spPr>
            <a:xfrm>
              <a:off x="7930814" y="3357441"/>
              <a:ext cx="843806" cy="3402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Triangle 29"/>
            <p:cNvSpPr/>
            <p:nvPr/>
          </p:nvSpPr>
          <p:spPr>
            <a:xfrm flipH="1">
              <a:off x="7928278" y="-1755359"/>
              <a:ext cx="858230" cy="518006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4 0.00023 L 0.96632 0.00023 " pathEditMode="relative" ptsTypes="AA">
                                      <p:cBhvr>
                                        <p:cTn id="6" dur="2000" fill="hold"/>
                                        <p:tgtEl>
                                          <p:spTgt spid="2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5.55556E-7 1.48148E-6 L 0.56302 -0.00255 " pathEditMode="relative" ptsTypes="AA">
                                      <p:cBhvr>
                                        <p:cTn id="9"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1015" y="122810"/>
            <a:ext cx="8315692" cy="6556058"/>
          </a:xfrm>
          <a:prstGeom prst="rect">
            <a:avLst/>
          </a:prstGeom>
        </p:spPr>
      </p:pic>
      <p:grpSp>
        <p:nvGrpSpPr>
          <p:cNvPr id="2" name="Group 22"/>
          <p:cNvGrpSpPr/>
          <p:nvPr/>
        </p:nvGrpSpPr>
        <p:grpSpPr>
          <a:xfrm>
            <a:off x="5867399" y="4038600"/>
            <a:ext cx="2939307" cy="2133600"/>
            <a:chOff x="7892716" y="2273053"/>
            <a:chExt cx="881906" cy="3304361"/>
          </a:xfrm>
        </p:grpSpPr>
        <p:sp>
          <p:nvSpPr>
            <p:cNvPr id="21" name="Rectangle 20"/>
            <p:cNvSpPr/>
            <p:nvPr/>
          </p:nvSpPr>
          <p:spPr>
            <a:xfrm>
              <a:off x="7930816" y="3276599"/>
              <a:ext cx="843806" cy="23008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flipH="1">
              <a:off x="7892716" y="2273053"/>
              <a:ext cx="858230" cy="107081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Rectangle 23"/>
          <p:cNvSpPr/>
          <p:nvPr/>
        </p:nvSpPr>
        <p:spPr>
          <a:xfrm>
            <a:off x="1669306" y="4720308"/>
            <a:ext cx="4350494" cy="14518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91015" y="4038602"/>
            <a:ext cx="1178293" cy="21335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1015" y="122810"/>
            <a:ext cx="8315692" cy="6556058"/>
          </a:xfrm>
          <a:prstGeom prst="rect">
            <a:avLst/>
          </a:prstGeom>
        </p:spPr>
      </p:pic>
      <p:grpSp>
        <p:nvGrpSpPr>
          <p:cNvPr id="2" name="Group 22"/>
          <p:cNvGrpSpPr/>
          <p:nvPr/>
        </p:nvGrpSpPr>
        <p:grpSpPr>
          <a:xfrm>
            <a:off x="5969001" y="4000500"/>
            <a:ext cx="2860397" cy="2171700"/>
            <a:chOff x="7923210" y="2214049"/>
            <a:chExt cx="858231" cy="3363365"/>
          </a:xfrm>
        </p:grpSpPr>
        <p:sp>
          <p:nvSpPr>
            <p:cNvPr id="21" name="Rectangle 20"/>
            <p:cNvSpPr/>
            <p:nvPr/>
          </p:nvSpPr>
          <p:spPr>
            <a:xfrm>
              <a:off x="7930816" y="3276599"/>
              <a:ext cx="843806" cy="23008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ight Triangle 21"/>
            <p:cNvSpPr/>
            <p:nvPr/>
          </p:nvSpPr>
          <p:spPr>
            <a:xfrm flipH="1">
              <a:off x="7923210" y="2214049"/>
              <a:ext cx="858231" cy="107081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ectangle 7"/>
          <p:cNvSpPr/>
          <p:nvPr/>
        </p:nvSpPr>
        <p:spPr>
          <a:xfrm>
            <a:off x="1016001" y="5621867"/>
            <a:ext cx="7816069" cy="550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762000"/>
            <a:ext cx="4426226" cy="642938"/>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533400" y="616805"/>
            <a:ext cx="3211636" cy="830997"/>
          </a:xfrm>
          <a:prstGeom prst="rect">
            <a:avLst/>
          </a:prstGeom>
          <a:noFill/>
        </p:spPr>
        <p:txBody>
          <a:bodyPr wrap="none" rtlCol="0">
            <a:spAutoFit/>
          </a:bodyPr>
          <a:lstStyle/>
          <a:p>
            <a:r>
              <a:rPr lang="en-US" sz="4800" b="1" dirty="0">
                <a:solidFill>
                  <a:schemeClr val="bg1"/>
                </a:solidFill>
              </a:rPr>
              <a:t>Background</a:t>
            </a:r>
            <a:endParaRPr lang="en-US" sz="4800" dirty="0">
              <a:solidFill>
                <a:schemeClr val="bg1"/>
              </a:solidFill>
            </a:endParaRPr>
          </a:p>
        </p:txBody>
      </p:sp>
      <p:sp>
        <p:nvSpPr>
          <p:cNvPr id="5" name="Rectangle 4"/>
          <p:cNvSpPr/>
          <p:nvPr/>
        </p:nvSpPr>
        <p:spPr>
          <a:xfrm>
            <a:off x="533400" y="1951674"/>
            <a:ext cx="8229600" cy="1384995"/>
          </a:xfrm>
          <a:prstGeom prst="rect">
            <a:avLst/>
          </a:prstGeom>
        </p:spPr>
        <p:txBody>
          <a:bodyPr wrap="square">
            <a:spAutoFit/>
          </a:bodyPr>
          <a:lstStyle/>
          <a:p>
            <a:pPr marL="457200" indent="-457200">
              <a:buFont typeface="Wingdings" pitchFamily="2" charset="2"/>
              <a:buChar char="§"/>
            </a:pPr>
            <a:r>
              <a:rPr lang="en-US" sz="2800" b="1" dirty="0" smtClean="0"/>
              <a:t>34 </a:t>
            </a:r>
            <a:r>
              <a:rPr lang="en-US" sz="2800" b="1" dirty="0"/>
              <a:t>years old, cigarette Smoker ( 2 packs / day more than 15 years old )</a:t>
            </a:r>
            <a:r>
              <a:rPr lang="ar-EG" sz="2800" b="1" dirty="0"/>
              <a:t> </a:t>
            </a:r>
            <a:endParaRPr lang="en-US" sz="2800" b="1" dirty="0"/>
          </a:p>
          <a:p>
            <a:pPr marL="457200" indent="-457200">
              <a:buFont typeface="Wingdings" pitchFamily="2" charset="2"/>
              <a:buChar char="§"/>
            </a:pPr>
            <a:r>
              <a:rPr lang="en-US" sz="2800" b="1" dirty="0" smtClean="0"/>
              <a:t>Complaint:  cough </a:t>
            </a:r>
            <a:r>
              <a:rPr lang="en-US" sz="2800" b="1" dirty="0"/>
              <a:t>2</a:t>
            </a:r>
            <a:r>
              <a:rPr lang="en-US" sz="2800" b="1" dirty="0" smtClean="0"/>
              <a:t> months ago </a:t>
            </a:r>
            <a:endParaRPr lang="en-US" sz="2800" b="1" dirty="0"/>
          </a:p>
        </p:txBody>
      </p:sp>
      <p:sp>
        <p:nvSpPr>
          <p:cNvPr id="6" name="TextBox 5"/>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109123" y="806824"/>
            <a:ext cx="1935143" cy="610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rgbClr val="FF0000"/>
                </a:solidFill>
              </a:rPr>
              <a:t>MR. EASY WHEEZY</a:t>
            </a:r>
            <a:endParaRPr lang="en-US" sz="2800"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75877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N W3" charset="-128"/>
              </a:rPr>
              <a:t>Stepwise management - pharmacotherapy</a:t>
            </a:r>
            <a:endParaRPr lang="en-AU"/>
          </a:p>
        </p:txBody>
      </p:sp>
      <p:pic>
        <p:nvPicPr>
          <p:cNvPr id="1026"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94356" y="1063188"/>
            <a:ext cx="6010135" cy="552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4" name="Rectangle 7"/>
          <p:cNvSpPr>
            <a:spLocks/>
          </p:cNvSpPr>
          <p:nvPr/>
        </p:nvSpPr>
        <p:spPr bwMode="auto">
          <a:xfrm>
            <a:off x="7462838" y="4485151"/>
            <a:ext cx="1646237" cy="20342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smtClean="0">
                <a:solidFill>
                  <a:srgbClr val="134679"/>
                </a:solidFill>
              </a:rPr>
              <a:t>*Not for children &lt;12 years</a:t>
            </a:r>
          </a:p>
          <a:p>
            <a:pPr eaLnBrk="1" hangingPunct="1">
              <a:spcBef>
                <a:spcPts val="600"/>
              </a:spcBef>
            </a:pPr>
            <a:r>
              <a:rPr lang="en-US" altLang="en-US" sz="900" smtClean="0">
                <a:solidFill>
                  <a:srgbClr val="134679"/>
                </a:solidFill>
              </a:rPr>
              <a:t>**For children 6-11 years, the </a:t>
            </a:r>
            <a:r>
              <a:rPr lang="en-US" altLang="en-US" sz="900" dirty="0">
                <a:solidFill>
                  <a:srgbClr val="134679"/>
                </a:solidFill>
              </a:rPr>
              <a:t>preferred Step </a:t>
            </a:r>
            <a:r>
              <a:rPr lang="en-US" altLang="en-US" sz="900">
                <a:solidFill>
                  <a:srgbClr val="134679"/>
                </a:solidFill>
              </a:rPr>
              <a:t>3 </a:t>
            </a:r>
            <a:r>
              <a:rPr lang="en-US" altLang="en-US" sz="900" smtClean="0">
                <a:solidFill>
                  <a:srgbClr val="134679"/>
                </a:solidFill>
              </a:rPr>
              <a:t>treatment is </a:t>
            </a:r>
            <a:r>
              <a:rPr lang="en-US" altLang="en-US" sz="900" dirty="0">
                <a:solidFill>
                  <a:srgbClr val="134679"/>
                </a:solidFill>
              </a:rPr>
              <a:t>medium dose ICS</a:t>
            </a:r>
          </a:p>
          <a:p>
            <a:pPr eaLnBrk="1" hangingPunct="1">
              <a:spcBef>
                <a:spcPts val="600"/>
              </a:spcBef>
            </a:pPr>
            <a:r>
              <a:rPr lang="en-US" altLang="en-US" sz="900" baseline="30000" smtClean="0">
                <a:solidFill>
                  <a:srgbClr val="134679"/>
                </a:solidFill>
              </a:rPr>
              <a:t>#</a:t>
            </a:r>
            <a:r>
              <a:rPr lang="en-US" altLang="en-US" sz="900" smtClean="0">
                <a:solidFill>
                  <a:srgbClr val="134679"/>
                </a:solidFill>
              </a:rPr>
              <a:t>For </a:t>
            </a:r>
            <a:r>
              <a:rPr lang="en-US" altLang="en-US" sz="900" dirty="0">
                <a:solidFill>
                  <a:srgbClr val="134679"/>
                </a:solidFill>
              </a:rPr>
              <a:t>patients prescribed BDP/</a:t>
            </a:r>
            <a:r>
              <a:rPr lang="en-US" altLang="en-US" sz="900" dirty="0" err="1">
                <a:solidFill>
                  <a:srgbClr val="134679"/>
                </a:solidFill>
              </a:rPr>
              <a:t>formoterol</a:t>
            </a:r>
            <a:r>
              <a:rPr lang="en-US" altLang="en-US" sz="900" dirty="0">
                <a:solidFill>
                  <a:srgbClr val="134679"/>
                </a:solidFill>
              </a:rPr>
              <a:t> or BUD/ </a:t>
            </a:r>
            <a:r>
              <a:rPr lang="en-US" altLang="en-US" sz="900" dirty="0" err="1">
                <a:solidFill>
                  <a:srgbClr val="134679"/>
                </a:solidFill>
              </a:rPr>
              <a:t>formoterol</a:t>
            </a:r>
            <a:r>
              <a:rPr lang="en-US" altLang="en-US" sz="900" dirty="0">
                <a:solidFill>
                  <a:srgbClr val="134679"/>
                </a:solidFill>
              </a:rPr>
              <a:t> maintenance and reliever </a:t>
            </a:r>
            <a:r>
              <a:rPr lang="en-US" altLang="en-US" sz="900" dirty="0" smtClean="0">
                <a:solidFill>
                  <a:srgbClr val="134679"/>
                </a:solidFill>
              </a:rPr>
              <a:t>therapy</a:t>
            </a:r>
          </a:p>
          <a:p>
            <a:pPr eaLnBrk="1" hangingPunct="1">
              <a:spcBef>
                <a:spcPts val="600"/>
              </a:spcBef>
            </a:pPr>
            <a:r>
              <a:rPr lang="en-AU" altLang="en-US" sz="900" smtClean="0">
                <a:solidFill>
                  <a:srgbClr val="134679"/>
                </a:solidFill>
                <a:sym typeface="Wingdings 2"/>
              </a:rPr>
              <a:t></a:t>
            </a:r>
            <a:r>
              <a:rPr lang="en-AU" altLang="en-US" sz="900" smtClean="0">
                <a:solidFill>
                  <a:srgbClr val="134679"/>
                </a:solidFill>
              </a:rPr>
              <a:t> </a:t>
            </a:r>
            <a:r>
              <a:rPr lang="en-AU" altLang="en-US" sz="900" dirty="0" err="1">
                <a:solidFill>
                  <a:srgbClr val="134679"/>
                </a:solidFill>
              </a:rPr>
              <a:t>Tiotropium</a:t>
            </a:r>
            <a:r>
              <a:rPr lang="en-AU" altLang="en-US" sz="900" dirty="0">
                <a:solidFill>
                  <a:srgbClr val="134679"/>
                </a:solidFill>
              </a:rPr>
              <a:t> </a:t>
            </a:r>
            <a:r>
              <a:rPr lang="en-AU" altLang="en-US" sz="900">
                <a:solidFill>
                  <a:srgbClr val="134679"/>
                </a:solidFill>
              </a:rPr>
              <a:t>by </a:t>
            </a:r>
            <a:r>
              <a:rPr lang="en-AU" altLang="en-US" sz="900" smtClean="0">
                <a:solidFill>
                  <a:srgbClr val="134679"/>
                </a:solidFill>
              </a:rPr>
              <a:t>mist </a:t>
            </a:r>
            <a:r>
              <a:rPr lang="en-AU" altLang="en-US" sz="900" dirty="0">
                <a:solidFill>
                  <a:srgbClr val="134679"/>
                </a:solidFill>
              </a:rPr>
              <a:t>inhaler </a:t>
            </a:r>
            <a:r>
              <a:rPr lang="en-AU" altLang="en-US" sz="900">
                <a:solidFill>
                  <a:srgbClr val="134679"/>
                </a:solidFill>
              </a:rPr>
              <a:t>is </a:t>
            </a:r>
            <a:r>
              <a:rPr lang="en-AU" altLang="en-US" sz="900" smtClean="0">
                <a:solidFill>
                  <a:srgbClr val="134679"/>
                </a:solidFill>
              </a:rPr>
              <a:t>an </a:t>
            </a:r>
            <a:r>
              <a:rPr lang="en-AU" altLang="en-US" sz="900" dirty="0">
                <a:solidFill>
                  <a:srgbClr val="134679"/>
                </a:solidFill>
              </a:rPr>
              <a:t>add-on treatment </a:t>
            </a:r>
            <a:r>
              <a:rPr lang="en-AU" altLang="en-US" sz="900">
                <a:solidFill>
                  <a:srgbClr val="134679"/>
                </a:solidFill>
              </a:rPr>
              <a:t>for </a:t>
            </a:r>
            <a:r>
              <a:rPr lang="en-AU" altLang="en-US" sz="900" smtClean="0">
                <a:solidFill>
                  <a:srgbClr val="134679"/>
                </a:solidFill>
              </a:rPr>
              <a:t>patients ≥12 years with </a:t>
            </a:r>
            <a:r>
              <a:rPr lang="en-AU" altLang="en-US" sz="900" dirty="0">
                <a:solidFill>
                  <a:srgbClr val="134679"/>
                </a:solidFill>
              </a:rPr>
              <a:t>a history </a:t>
            </a:r>
            <a:r>
              <a:rPr lang="en-AU" altLang="en-US" sz="900">
                <a:solidFill>
                  <a:srgbClr val="134679"/>
                </a:solidFill>
              </a:rPr>
              <a:t>of </a:t>
            </a:r>
            <a:r>
              <a:rPr lang="en-AU" altLang="en-US" sz="900" smtClean="0">
                <a:solidFill>
                  <a:srgbClr val="134679"/>
                </a:solidFill>
              </a:rPr>
              <a:t>exacerbations</a:t>
            </a:r>
            <a:endParaRPr lang="en-US" altLang="en-US" sz="900" dirty="0">
              <a:solidFill>
                <a:srgbClr val="134679"/>
              </a:solidFill>
            </a:endParaRPr>
          </a:p>
        </p:txBody>
      </p:sp>
      <p:sp>
        <p:nvSpPr>
          <p:cNvPr id="5" name="Rectangle 10"/>
          <p:cNvSpPr>
            <a:spLocks/>
          </p:cNvSpPr>
          <p:nvPr/>
        </p:nvSpPr>
        <p:spPr bwMode="auto">
          <a:xfrm>
            <a:off x="4853860" y="1412875"/>
            <a:ext cx="1968500" cy="1181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dirty="0">
                <a:solidFill>
                  <a:prstClr val="black"/>
                </a:solidFill>
              </a:rPr>
              <a:t>Diagnosis</a:t>
            </a:r>
          </a:p>
          <a:p>
            <a:pPr eaLnBrk="1" hangingPunct="1">
              <a:lnSpc>
                <a:spcPct val="90000"/>
              </a:lnSpc>
              <a:spcBef>
                <a:spcPts val="525"/>
              </a:spcBef>
            </a:pPr>
            <a:r>
              <a:rPr lang="en-US" altLang="en-US" sz="1000" dirty="0">
                <a:solidFill>
                  <a:prstClr val="black"/>
                </a:solidFill>
              </a:rPr>
              <a:t>Symptom control &amp; risk factors</a:t>
            </a:r>
            <a:br>
              <a:rPr lang="en-US" altLang="en-US" sz="1000" dirty="0">
                <a:solidFill>
                  <a:prstClr val="black"/>
                </a:solidFill>
              </a:rPr>
            </a:br>
            <a:r>
              <a:rPr lang="en-US" altLang="en-US" sz="1000" dirty="0">
                <a:solidFill>
                  <a:prstClr val="black"/>
                </a:solidFill>
              </a:rPr>
              <a:t>(including lung function)</a:t>
            </a:r>
          </a:p>
          <a:p>
            <a:pPr eaLnBrk="1" hangingPunct="1">
              <a:lnSpc>
                <a:spcPct val="90000"/>
              </a:lnSpc>
              <a:spcBef>
                <a:spcPts val="525"/>
              </a:spcBef>
            </a:pPr>
            <a:r>
              <a:rPr lang="en-US" altLang="en-US" sz="1000" dirty="0">
                <a:solidFill>
                  <a:prstClr val="black"/>
                </a:solidFill>
              </a:rPr>
              <a:t>Inhaler technique &amp; adherence</a:t>
            </a:r>
          </a:p>
          <a:p>
            <a:pPr eaLnBrk="1" hangingPunct="1">
              <a:lnSpc>
                <a:spcPct val="90000"/>
              </a:lnSpc>
              <a:spcBef>
                <a:spcPts val="525"/>
              </a:spcBef>
            </a:pPr>
            <a:r>
              <a:rPr lang="en-US" altLang="en-US" sz="1000" dirty="0">
                <a:solidFill>
                  <a:prstClr val="black"/>
                </a:solidFill>
              </a:rPr>
              <a:t>Patient preference</a:t>
            </a:r>
          </a:p>
        </p:txBody>
      </p:sp>
      <p:sp>
        <p:nvSpPr>
          <p:cNvPr id="6" name="Rectangle 11"/>
          <p:cNvSpPr>
            <a:spLocks/>
          </p:cNvSpPr>
          <p:nvPr/>
        </p:nvSpPr>
        <p:spPr bwMode="auto">
          <a:xfrm>
            <a:off x="5103533" y="2843867"/>
            <a:ext cx="1993900" cy="635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Asthma medications</a:t>
            </a:r>
          </a:p>
          <a:p>
            <a:pPr eaLnBrk="1" hangingPunct="1">
              <a:lnSpc>
                <a:spcPct val="90000"/>
              </a:lnSpc>
              <a:spcBef>
                <a:spcPts val="525"/>
              </a:spcBef>
            </a:pPr>
            <a:r>
              <a:rPr lang="en-US" altLang="en-US" sz="1000">
                <a:solidFill>
                  <a:prstClr val="black"/>
                </a:solidFill>
              </a:rPr>
              <a:t>Non-pharmacological strategies</a:t>
            </a:r>
          </a:p>
          <a:p>
            <a:pPr eaLnBrk="1" hangingPunct="1">
              <a:lnSpc>
                <a:spcPct val="90000"/>
              </a:lnSpc>
              <a:spcBef>
                <a:spcPts val="525"/>
              </a:spcBef>
            </a:pPr>
            <a:r>
              <a:rPr lang="en-US" altLang="en-US" sz="1000">
                <a:solidFill>
                  <a:prstClr val="black"/>
                </a:solidFill>
              </a:rPr>
              <a:t>Treat modifiable risk factors</a:t>
            </a:r>
          </a:p>
        </p:txBody>
      </p:sp>
      <p:sp>
        <p:nvSpPr>
          <p:cNvPr id="7" name="Rectangle 12"/>
          <p:cNvSpPr>
            <a:spLocks/>
          </p:cNvSpPr>
          <p:nvPr/>
        </p:nvSpPr>
        <p:spPr bwMode="auto">
          <a:xfrm>
            <a:off x="1835150" y="2397779"/>
            <a:ext cx="1133475" cy="1004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Symptoms</a:t>
            </a:r>
          </a:p>
          <a:p>
            <a:pPr eaLnBrk="1" hangingPunct="1">
              <a:lnSpc>
                <a:spcPct val="90000"/>
              </a:lnSpc>
              <a:spcBef>
                <a:spcPts val="525"/>
              </a:spcBef>
            </a:pPr>
            <a:r>
              <a:rPr lang="en-US" altLang="en-US" sz="1000">
                <a:solidFill>
                  <a:prstClr val="black"/>
                </a:solidFill>
              </a:rPr>
              <a:t>Exacerbations</a:t>
            </a:r>
          </a:p>
          <a:p>
            <a:pPr eaLnBrk="1" hangingPunct="1">
              <a:lnSpc>
                <a:spcPct val="90000"/>
              </a:lnSpc>
              <a:spcBef>
                <a:spcPts val="525"/>
              </a:spcBef>
            </a:pPr>
            <a:r>
              <a:rPr lang="en-US" altLang="en-US" sz="1000">
                <a:solidFill>
                  <a:prstClr val="black"/>
                </a:solidFill>
              </a:rPr>
              <a:t>Side-effects</a:t>
            </a:r>
          </a:p>
          <a:p>
            <a:pPr eaLnBrk="1" hangingPunct="1">
              <a:lnSpc>
                <a:spcPct val="90000"/>
              </a:lnSpc>
              <a:spcBef>
                <a:spcPts val="525"/>
              </a:spcBef>
            </a:pPr>
            <a:r>
              <a:rPr lang="en-US" altLang="en-US" sz="1000">
                <a:solidFill>
                  <a:prstClr val="black"/>
                </a:solidFill>
              </a:rPr>
              <a:t>Patient satisfaction</a:t>
            </a:r>
          </a:p>
          <a:p>
            <a:pPr eaLnBrk="1" hangingPunct="1">
              <a:lnSpc>
                <a:spcPct val="90000"/>
              </a:lnSpc>
              <a:spcBef>
                <a:spcPts val="525"/>
              </a:spcBef>
            </a:pPr>
            <a:r>
              <a:rPr lang="en-US" altLang="en-US" sz="1000">
                <a:solidFill>
                  <a:prstClr val="black"/>
                </a:solidFill>
              </a:rPr>
              <a:t>Lung function</a:t>
            </a:r>
          </a:p>
        </p:txBody>
      </p:sp>
      <p:sp>
        <p:nvSpPr>
          <p:cNvPr id="8" name="Rectangle 14"/>
          <p:cNvSpPr>
            <a:spLocks/>
          </p:cNvSpPr>
          <p:nvPr/>
        </p:nvSpPr>
        <p:spPr bwMode="auto">
          <a:xfrm>
            <a:off x="538163" y="5588654"/>
            <a:ext cx="800100" cy="482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a:solidFill>
                  <a:prstClr val="black"/>
                </a:solidFill>
                <a:latin typeface="Arial Italic" charset="0"/>
                <a:sym typeface="Arial Italic" charset="0"/>
              </a:rPr>
              <a:t>Other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controller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options</a:t>
            </a:r>
          </a:p>
        </p:txBody>
      </p:sp>
      <p:sp>
        <p:nvSpPr>
          <p:cNvPr id="9" name="Rectangle 15"/>
          <p:cNvSpPr>
            <a:spLocks/>
          </p:cNvSpPr>
          <p:nvPr/>
        </p:nvSpPr>
        <p:spPr bwMode="auto">
          <a:xfrm>
            <a:off x="601663" y="6270625"/>
            <a:ext cx="736600"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a:solidFill>
                  <a:srgbClr val="134679"/>
                </a:solidFill>
                <a:sym typeface="Arial Bold" charset="0"/>
              </a:rPr>
              <a:t>RELIEVER</a:t>
            </a:r>
          </a:p>
        </p:txBody>
      </p:sp>
      <p:sp>
        <p:nvSpPr>
          <p:cNvPr id="10" name="Rectangle 16"/>
          <p:cNvSpPr>
            <a:spLocks/>
          </p:cNvSpPr>
          <p:nvPr/>
        </p:nvSpPr>
        <p:spPr bwMode="auto">
          <a:xfrm>
            <a:off x="1437124" y="4583113"/>
            <a:ext cx="617537"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1</a:t>
            </a:r>
          </a:p>
        </p:txBody>
      </p:sp>
      <p:sp>
        <p:nvSpPr>
          <p:cNvPr id="11" name="Rectangle 17"/>
          <p:cNvSpPr>
            <a:spLocks/>
          </p:cNvSpPr>
          <p:nvPr/>
        </p:nvSpPr>
        <p:spPr bwMode="auto">
          <a:xfrm>
            <a:off x="3128575" y="4583113"/>
            <a:ext cx="619125"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2</a:t>
            </a:r>
          </a:p>
        </p:txBody>
      </p:sp>
      <p:sp>
        <p:nvSpPr>
          <p:cNvPr id="12" name="Rectangle 18"/>
          <p:cNvSpPr>
            <a:spLocks/>
          </p:cNvSpPr>
          <p:nvPr/>
        </p:nvSpPr>
        <p:spPr bwMode="auto">
          <a:xfrm>
            <a:off x="4938886" y="4456113"/>
            <a:ext cx="863600" cy="2841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3</a:t>
            </a:r>
          </a:p>
        </p:txBody>
      </p:sp>
      <p:sp>
        <p:nvSpPr>
          <p:cNvPr id="13" name="Rectangle 19"/>
          <p:cNvSpPr>
            <a:spLocks/>
          </p:cNvSpPr>
          <p:nvPr/>
        </p:nvSpPr>
        <p:spPr bwMode="auto">
          <a:xfrm>
            <a:off x="5951386" y="4192588"/>
            <a:ext cx="741362" cy="2841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4</a:t>
            </a:r>
          </a:p>
        </p:txBody>
      </p:sp>
      <p:sp>
        <p:nvSpPr>
          <p:cNvPr id="14" name="Rectangle 20"/>
          <p:cNvSpPr>
            <a:spLocks/>
          </p:cNvSpPr>
          <p:nvPr/>
        </p:nvSpPr>
        <p:spPr bwMode="auto">
          <a:xfrm>
            <a:off x="6740068" y="3860800"/>
            <a:ext cx="612775"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5</a:t>
            </a:r>
          </a:p>
        </p:txBody>
      </p:sp>
      <p:sp>
        <p:nvSpPr>
          <p:cNvPr id="15" name="Rectangle 21"/>
          <p:cNvSpPr>
            <a:spLocks/>
          </p:cNvSpPr>
          <p:nvPr/>
        </p:nvSpPr>
        <p:spPr bwMode="auto">
          <a:xfrm>
            <a:off x="1933187" y="5174644"/>
            <a:ext cx="3009900"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200" dirty="0">
                <a:solidFill>
                  <a:prstClr val="black"/>
                </a:solidFill>
              </a:rPr>
              <a:t>Low dose ICS</a:t>
            </a:r>
          </a:p>
        </p:txBody>
      </p:sp>
      <p:sp>
        <p:nvSpPr>
          <p:cNvPr id="16" name="Rectangle 22"/>
          <p:cNvSpPr>
            <a:spLocks/>
          </p:cNvSpPr>
          <p:nvPr/>
        </p:nvSpPr>
        <p:spPr bwMode="auto">
          <a:xfrm>
            <a:off x="1435536" y="5579745"/>
            <a:ext cx="620712" cy="330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800" spc="-40" dirty="0">
                <a:solidFill>
                  <a:prstClr val="black">
                    <a:lumMod val="65000"/>
                    <a:lumOff val="35000"/>
                  </a:prstClr>
                </a:solidFill>
                <a:ea typeface="ＭＳ Ｐゴシック" charset="0"/>
                <a:cs typeface="Arial"/>
                <a:sym typeface="Arial Italic" charset="0"/>
              </a:rPr>
              <a:t>Consider low dose ICS </a:t>
            </a:r>
          </a:p>
        </p:txBody>
      </p:sp>
      <p:sp>
        <p:nvSpPr>
          <p:cNvPr id="17" name="Rectangle 23"/>
          <p:cNvSpPr>
            <a:spLocks/>
          </p:cNvSpPr>
          <p:nvPr/>
        </p:nvSpPr>
        <p:spPr bwMode="auto">
          <a:xfrm>
            <a:off x="1964937" y="5579745"/>
            <a:ext cx="2946400" cy="330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dirty="0">
                <a:solidFill>
                  <a:prstClr val="black">
                    <a:lumMod val="65000"/>
                    <a:lumOff val="35000"/>
                  </a:prstClr>
                </a:solidFill>
                <a:ea typeface="ＭＳ Ｐゴシック" charset="0"/>
                <a:cs typeface="Arial"/>
                <a:sym typeface="Arial Italic" charset="0"/>
              </a:rPr>
              <a:t>Leukotriene receptor antagonists (LTRA)</a:t>
            </a:r>
          </a:p>
          <a:p>
            <a:pPr algn="ctr">
              <a:defRPr/>
            </a:pPr>
            <a:r>
              <a:rPr lang="en-US" sz="850" i="1" kern="0" dirty="0">
                <a:solidFill>
                  <a:prstClr val="black">
                    <a:lumMod val="65000"/>
                    <a:lumOff val="35000"/>
                  </a:prstClr>
                </a:solidFill>
                <a:ea typeface="ＭＳ Ｐゴシック" charset="0"/>
                <a:cs typeface="Arial"/>
                <a:sym typeface="Arial Italic" charset="0"/>
              </a:rPr>
              <a:t>Low dose theophylline*</a:t>
            </a:r>
          </a:p>
        </p:txBody>
      </p:sp>
      <p:sp>
        <p:nvSpPr>
          <p:cNvPr id="18" name="Rectangle 24"/>
          <p:cNvSpPr>
            <a:spLocks/>
          </p:cNvSpPr>
          <p:nvPr/>
        </p:nvSpPr>
        <p:spPr bwMode="auto">
          <a:xfrm>
            <a:off x="4884458" y="5579745"/>
            <a:ext cx="972456" cy="454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800" spc="-10" dirty="0">
                <a:solidFill>
                  <a:prstClr val="black">
                    <a:lumMod val="65000"/>
                    <a:lumOff val="35000"/>
                  </a:prstClr>
                </a:solidFill>
                <a:ea typeface="ＭＳ Ｐゴシック" charset="0"/>
                <a:cs typeface="Arial"/>
                <a:sym typeface="Arial Italic" charset="0"/>
              </a:rPr>
              <a:t>Med/high dose ICS</a:t>
            </a:r>
          </a:p>
          <a:p>
            <a:pPr algn="ctr">
              <a:defRPr/>
            </a:pPr>
            <a:r>
              <a:rPr lang="en-US" sz="850" i="1" kern="800" spc="-10" dirty="0">
                <a:solidFill>
                  <a:prstClr val="black">
                    <a:lumMod val="65000"/>
                    <a:lumOff val="35000"/>
                  </a:prstClr>
                </a:solidFill>
                <a:ea typeface="ＭＳ Ｐゴシック" charset="0"/>
                <a:cs typeface="Arial"/>
                <a:sym typeface="Arial Italic" charset="0"/>
              </a:rPr>
              <a:t>Low </a:t>
            </a:r>
            <a:r>
              <a:rPr lang="en-US" sz="850" i="1" kern="800" spc="-10">
                <a:solidFill>
                  <a:prstClr val="black">
                    <a:lumMod val="65000"/>
                    <a:lumOff val="35000"/>
                  </a:prstClr>
                </a:solidFill>
                <a:ea typeface="ＭＳ Ｐゴシック" charset="0"/>
                <a:cs typeface="Arial"/>
                <a:sym typeface="Arial Italic" charset="0"/>
              </a:rPr>
              <a:t>dose </a:t>
            </a:r>
            <a:r>
              <a:rPr lang="en-US" sz="850" i="1" kern="800" spc="-10" smtClean="0">
                <a:solidFill>
                  <a:prstClr val="black">
                    <a:lumMod val="65000"/>
                    <a:lumOff val="35000"/>
                  </a:prstClr>
                </a:solidFill>
                <a:ea typeface="ＭＳ Ｐゴシック" charset="0"/>
                <a:cs typeface="Arial"/>
                <a:sym typeface="Arial Italic" charset="0"/>
              </a:rPr>
              <a:t>ICS + LTRA</a:t>
            </a:r>
            <a:endParaRPr lang="en-US" sz="850" i="1" kern="800" spc="-10" dirty="0">
              <a:solidFill>
                <a:prstClr val="black">
                  <a:lumMod val="65000"/>
                  <a:lumOff val="35000"/>
                </a:prstClr>
              </a:solidFill>
              <a:ea typeface="ＭＳ Ｐゴシック" charset="0"/>
              <a:cs typeface="Arial"/>
              <a:sym typeface="Arial Italic" charset="0"/>
            </a:endParaRPr>
          </a:p>
          <a:p>
            <a:pPr algn="ctr">
              <a:defRPr/>
            </a:pPr>
            <a:r>
              <a:rPr lang="en-US" sz="850" i="1" kern="800" spc="-10" dirty="0">
                <a:solidFill>
                  <a:prstClr val="black">
                    <a:lumMod val="65000"/>
                    <a:lumOff val="35000"/>
                  </a:prstClr>
                </a:solidFill>
                <a:ea typeface="ＭＳ Ｐゴシック" charset="0"/>
                <a:cs typeface="Arial"/>
                <a:sym typeface="Arial Italic" charset="0"/>
              </a:rPr>
              <a:t>(or + </a:t>
            </a:r>
            <a:r>
              <a:rPr lang="en-US" sz="850" i="1" kern="800" spc="-10" dirty="0" err="1">
                <a:solidFill>
                  <a:prstClr val="black">
                    <a:lumMod val="65000"/>
                    <a:lumOff val="35000"/>
                  </a:prstClr>
                </a:solidFill>
                <a:ea typeface="ＭＳ Ｐゴシック" charset="0"/>
                <a:cs typeface="Arial"/>
                <a:sym typeface="Arial Italic" charset="0"/>
              </a:rPr>
              <a:t>theoph</a:t>
            </a:r>
            <a:r>
              <a:rPr lang="en-US" sz="850" i="1" kern="800" spc="-10" dirty="0">
                <a:solidFill>
                  <a:prstClr val="black">
                    <a:lumMod val="65000"/>
                    <a:lumOff val="35000"/>
                  </a:prstClr>
                </a:solidFill>
                <a:ea typeface="ＭＳ Ｐゴシック" charset="0"/>
                <a:cs typeface="Arial"/>
                <a:sym typeface="Arial Italic" charset="0"/>
              </a:rPr>
              <a:t>*)</a:t>
            </a:r>
          </a:p>
        </p:txBody>
      </p:sp>
      <p:sp>
        <p:nvSpPr>
          <p:cNvPr id="19" name="Rectangle 27"/>
          <p:cNvSpPr>
            <a:spLocks/>
          </p:cNvSpPr>
          <p:nvPr/>
        </p:nvSpPr>
        <p:spPr bwMode="auto">
          <a:xfrm>
            <a:off x="1511300" y="6146800"/>
            <a:ext cx="3581400" cy="2809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120000"/>
              </a:lnSpc>
              <a:defRPr/>
            </a:pPr>
            <a:r>
              <a:rPr lang="en-US" sz="1000" dirty="0">
                <a:solidFill>
                  <a:prstClr val="black">
                    <a:lumMod val="65000"/>
                    <a:lumOff val="35000"/>
                  </a:prstClr>
                </a:solidFill>
                <a:ea typeface="ＭＳ Ｐゴシック" charset="0"/>
                <a:cs typeface="ＭＳ Ｐゴシック" charset="0"/>
              </a:rPr>
              <a:t>As-needed short-acting beta</a:t>
            </a:r>
            <a:r>
              <a:rPr lang="en-US" sz="1000" baseline="13000" dirty="0">
                <a:solidFill>
                  <a:prstClr val="black">
                    <a:lumMod val="65000"/>
                    <a:lumOff val="35000"/>
                  </a:prstClr>
                </a:solidFill>
                <a:ea typeface="ＭＳ Ｐゴシック" charset="0"/>
                <a:cs typeface="ＭＳ Ｐゴシック" charset="0"/>
              </a:rPr>
              <a:t>2</a:t>
            </a:r>
            <a:r>
              <a:rPr lang="en-US" sz="1000" dirty="0">
                <a:solidFill>
                  <a:prstClr val="black">
                    <a:lumMod val="65000"/>
                    <a:lumOff val="35000"/>
                  </a:prstClr>
                </a:solidFill>
                <a:ea typeface="ＭＳ Ｐゴシック" charset="0"/>
                <a:cs typeface="ＭＳ Ｐゴシック" charset="0"/>
              </a:rPr>
              <a:t>-agonist (SABA)</a:t>
            </a:r>
          </a:p>
        </p:txBody>
      </p:sp>
      <p:sp>
        <p:nvSpPr>
          <p:cNvPr id="20" name="Rectangle 28"/>
          <p:cNvSpPr>
            <a:spLocks/>
          </p:cNvSpPr>
          <p:nvPr/>
        </p:nvSpPr>
        <p:spPr bwMode="auto">
          <a:xfrm>
            <a:off x="5143500" y="6146800"/>
            <a:ext cx="2159000" cy="358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90000"/>
              </a:lnSpc>
              <a:defRPr/>
            </a:pPr>
            <a:r>
              <a:rPr lang="en-US" sz="1000" dirty="0">
                <a:solidFill>
                  <a:prstClr val="black">
                    <a:lumMod val="65000"/>
                    <a:lumOff val="35000"/>
                  </a:prstClr>
                </a:solidFill>
                <a:ea typeface="ＭＳ Ｐゴシック" charset="0"/>
                <a:cs typeface="ＭＳ Ｐゴシック" charset="0"/>
              </a:rPr>
              <a:t>As-needed SABA or </a:t>
            </a:r>
            <a:br>
              <a:rPr lang="en-US" sz="1000" dirty="0">
                <a:solidFill>
                  <a:prstClr val="black">
                    <a:lumMod val="65000"/>
                    <a:lumOff val="35000"/>
                  </a:prstClr>
                </a:solidFill>
                <a:ea typeface="ＭＳ Ｐゴシック" charset="0"/>
                <a:cs typeface="ＭＳ Ｐゴシック" charset="0"/>
              </a:rPr>
            </a:br>
            <a:r>
              <a:rPr lang="en-US" sz="1000" dirty="0">
                <a:solidFill>
                  <a:prstClr val="black">
                    <a:lumMod val="65000"/>
                    <a:lumOff val="35000"/>
                  </a:prstClr>
                </a:solidFill>
                <a:ea typeface="ＭＳ Ｐゴシック" charset="0"/>
                <a:cs typeface="ＭＳ Ｐゴシック" charset="0"/>
              </a:rPr>
              <a:t>low </a:t>
            </a:r>
            <a:r>
              <a:rPr lang="en-US" sz="1000">
                <a:solidFill>
                  <a:prstClr val="black">
                    <a:lumMod val="65000"/>
                    <a:lumOff val="35000"/>
                  </a:prstClr>
                </a:solidFill>
                <a:ea typeface="ＭＳ Ｐゴシック" charset="0"/>
                <a:cs typeface="ＭＳ Ｐゴシック" charset="0"/>
              </a:rPr>
              <a:t>dose </a:t>
            </a:r>
            <a:r>
              <a:rPr lang="en-US" sz="1000" smtClean="0">
                <a:solidFill>
                  <a:prstClr val="black">
                    <a:lumMod val="65000"/>
                    <a:lumOff val="35000"/>
                  </a:prstClr>
                </a:solidFill>
                <a:ea typeface="ＭＳ Ｐゴシック" charset="0"/>
                <a:cs typeface="ＭＳ Ｐゴシック" charset="0"/>
              </a:rPr>
              <a:t>ICS/formoterol</a:t>
            </a:r>
            <a:r>
              <a:rPr lang="en-US" sz="1000" baseline="30000" smtClean="0">
                <a:solidFill>
                  <a:prstClr val="black">
                    <a:lumMod val="65000"/>
                    <a:lumOff val="35000"/>
                  </a:prstClr>
                </a:solidFill>
                <a:ea typeface="ＭＳ Ｐゴシック" charset="0"/>
                <a:cs typeface="ＭＳ Ｐゴシック" charset="0"/>
              </a:rPr>
              <a:t>#</a:t>
            </a:r>
            <a:endParaRPr lang="en-US" sz="1000" baseline="30000" dirty="0">
              <a:solidFill>
                <a:prstClr val="black">
                  <a:lumMod val="65000"/>
                  <a:lumOff val="35000"/>
                </a:prstClr>
              </a:solidFill>
              <a:ea typeface="ＭＳ Ｐゴシック" charset="0"/>
              <a:cs typeface="ＭＳ Ｐゴシック" charset="0"/>
            </a:endParaRPr>
          </a:p>
        </p:txBody>
      </p:sp>
      <p:sp>
        <p:nvSpPr>
          <p:cNvPr id="21" name="Rectangle 29"/>
          <p:cNvSpPr>
            <a:spLocks/>
          </p:cNvSpPr>
          <p:nvPr/>
        </p:nvSpPr>
        <p:spPr bwMode="auto">
          <a:xfrm>
            <a:off x="4925393" y="5065106"/>
            <a:ext cx="890587" cy="4524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Low dose </a:t>
            </a:r>
            <a:br>
              <a:rPr lang="en-US" altLang="en-US" sz="1000" dirty="0">
                <a:solidFill>
                  <a:prstClr val="black"/>
                </a:solidFill>
              </a:rPr>
            </a:br>
            <a:r>
              <a:rPr lang="en-US" altLang="en-US" sz="1000">
                <a:solidFill>
                  <a:prstClr val="black"/>
                </a:solidFill>
              </a:rPr>
              <a:t>ICS/LABA</a:t>
            </a:r>
            <a:r>
              <a:rPr lang="en-US" altLang="en-US" sz="1000" smtClean="0">
                <a:solidFill>
                  <a:prstClr val="black"/>
                </a:solidFill>
              </a:rPr>
              <a:t>**</a:t>
            </a:r>
            <a:endParaRPr lang="en-US" altLang="en-US" sz="1000" dirty="0">
              <a:solidFill>
                <a:prstClr val="black"/>
              </a:solidFill>
            </a:endParaRPr>
          </a:p>
        </p:txBody>
      </p:sp>
      <p:sp>
        <p:nvSpPr>
          <p:cNvPr id="22" name="Rectangle 30"/>
          <p:cNvSpPr>
            <a:spLocks/>
          </p:cNvSpPr>
          <p:nvPr/>
        </p:nvSpPr>
        <p:spPr bwMode="auto">
          <a:xfrm>
            <a:off x="5962498" y="4806344"/>
            <a:ext cx="719138"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Med/high </a:t>
            </a:r>
            <a:br>
              <a:rPr lang="en-US" altLang="en-US" sz="1000" dirty="0">
                <a:solidFill>
                  <a:prstClr val="black"/>
                </a:solidFill>
              </a:rPr>
            </a:br>
            <a:r>
              <a:rPr lang="en-US" altLang="en-US" sz="1000" dirty="0">
                <a:solidFill>
                  <a:prstClr val="black"/>
                </a:solidFill>
              </a:rPr>
              <a:t>ICS/LABA</a:t>
            </a:r>
          </a:p>
        </p:txBody>
      </p:sp>
      <p:sp>
        <p:nvSpPr>
          <p:cNvPr id="23" name="Rectangle 14"/>
          <p:cNvSpPr>
            <a:spLocks/>
          </p:cNvSpPr>
          <p:nvPr/>
        </p:nvSpPr>
        <p:spPr bwMode="auto">
          <a:xfrm>
            <a:off x="468313" y="4676775"/>
            <a:ext cx="869950" cy="4889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900" b="1">
                <a:solidFill>
                  <a:srgbClr val="134679"/>
                </a:solidFill>
                <a:sym typeface="Arial Bold" charset="0"/>
              </a:rPr>
              <a:t>PREFERRED </a:t>
            </a:r>
            <a:br>
              <a:rPr lang="en-US" altLang="en-US" sz="900" b="1">
                <a:solidFill>
                  <a:srgbClr val="134679"/>
                </a:solidFill>
                <a:sym typeface="Arial Bold" charset="0"/>
              </a:rPr>
            </a:br>
            <a:r>
              <a:rPr lang="en-US" altLang="en-US" sz="900" b="1">
                <a:solidFill>
                  <a:srgbClr val="134679"/>
                </a:solidFill>
                <a:sym typeface="Arial Bold" charset="0"/>
              </a:rPr>
              <a:t>CONTROLLER </a:t>
            </a:r>
            <a:br>
              <a:rPr lang="en-US" altLang="en-US" sz="900" b="1">
                <a:solidFill>
                  <a:srgbClr val="134679"/>
                </a:solidFill>
                <a:sym typeface="Arial Bold" charset="0"/>
              </a:rPr>
            </a:br>
            <a:r>
              <a:rPr lang="en-US" altLang="en-US" sz="900" b="1">
                <a:solidFill>
                  <a:srgbClr val="134679"/>
                </a:solidFill>
                <a:sym typeface="Arial Bold" charset="0"/>
              </a:rPr>
              <a:t>CHOICE</a:t>
            </a:r>
          </a:p>
          <a:p>
            <a:pPr eaLnBrk="1" hangingPunct="1">
              <a:lnSpc>
                <a:spcPct val="90000"/>
              </a:lnSpc>
            </a:pPr>
            <a:endParaRPr lang="en-US" altLang="en-US" sz="800" b="1">
              <a:solidFill>
                <a:prstClr val="black"/>
              </a:solidFill>
            </a:endParaRPr>
          </a:p>
        </p:txBody>
      </p:sp>
      <p:sp>
        <p:nvSpPr>
          <p:cNvPr id="24" name="Rectangle 23"/>
          <p:cNvSpPr/>
          <p:nvPr/>
        </p:nvSpPr>
        <p:spPr>
          <a:xfrm rot="18616622">
            <a:off x="3080766" y="2053971"/>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REVIEW RESPONSE</a:t>
            </a:r>
          </a:p>
        </p:txBody>
      </p:sp>
      <p:sp>
        <p:nvSpPr>
          <p:cNvPr id="25" name="Rectangle 24"/>
          <p:cNvSpPr/>
          <p:nvPr/>
        </p:nvSpPr>
        <p:spPr>
          <a:xfrm rot="3533141">
            <a:off x="3184010" y="2063406"/>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smtClean="0">
                <a:ln w="12700">
                  <a:noFill/>
                  <a:prstDash val="solid"/>
                </a:ln>
                <a:solidFill>
                  <a:prstClr val="white"/>
                </a:solidFill>
                <a:cs typeface="Arial"/>
              </a:rPr>
              <a:t>ASSESS</a:t>
            </a:r>
            <a:endParaRPr lang="en-AU" sz="1150" b="1" dirty="0">
              <a:ln w="12700">
                <a:noFill/>
                <a:prstDash val="solid"/>
              </a:ln>
              <a:solidFill>
                <a:prstClr val="white"/>
              </a:solidFill>
              <a:cs typeface="Arial"/>
            </a:endParaRPr>
          </a:p>
        </p:txBody>
      </p:sp>
      <p:sp>
        <p:nvSpPr>
          <p:cNvPr id="26" name="Rectangle 25"/>
          <p:cNvSpPr/>
          <p:nvPr/>
        </p:nvSpPr>
        <p:spPr>
          <a:xfrm rot="20756897">
            <a:off x="3212290" y="2471857"/>
            <a:ext cx="1492013" cy="1214002"/>
          </a:xfrm>
          <a:prstGeom prst="rect">
            <a:avLst/>
          </a:prstGeom>
          <a:noFill/>
        </p:spPr>
        <p:txBody>
          <a:bodyPr spcFirstLastPara="1" wrap="none">
            <a:prstTxWarp prst="textArchDown">
              <a:avLst>
                <a:gd name="adj" fmla="val 16604063"/>
              </a:avLst>
            </a:prstTxWarp>
            <a:spAutoFit/>
          </a:bodyPr>
          <a:lstStyle/>
          <a:p>
            <a:pPr algn="ctr">
              <a:defRPr/>
            </a:pPr>
            <a:r>
              <a:rPr lang="en-AU" sz="1150" b="1" dirty="0">
                <a:ln w="12700">
                  <a:noFill/>
                  <a:prstDash val="solid"/>
                </a:ln>
                <a:solidFill>
                  <a:prstClr val="white"/>
                </a:solidFill>
                <a:ea typeface="ＭＳ Ｐゴシック" charset="0"/>
                <a:cs typeface="Arial"/>
              </a:rPr>
              <a:t>ADJUST TREATMENT</a:t>
            </a:r>
            <a:endParaRPr lang="en-US" sz="1150" b="1" dirty="0">
              <a:ln w="12700">
                <a:noFill/>
                <a:prstDash val="solid"/>
              </a:ln>
              <a:solidFill>
                <a:prstClr val="white"/>
              </a:solidFill>
              <a:ea typeface="ＭＳ Ｐゴシック" charset="0"/>
              <a:cs typeface="ＭＳ Ｐゴシック" charset="0"/>
            </a:endParaRPr>
          </a:p>
        </p:txBody>
      </p:sp>
      <p:sp>
        <p:nvSpPr>
          <p:cNvPr id="27" name="Rectangle 20"/>
          <p:cNvSpPr>
            <a:spLocks/>
          </p:cNvSpPr>
          <p:nvPr/>
        </p:nvSpPr>
        <p:spPr bwMode="auto">
          <a:xfrm>
            <a:off x="5853755" y="5579745"/>
            <a:ext cx="936625" cy="5667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a:solidFill>
                  <a:prstClr val="black">
                    <a:lumMod val="65000"/>
                    <a:lumOff val="35000"/>
                  </a:prstClr>
                </a:solidFill>
                <a:ea typeface="ＭＳ Ｐゴシック" charset="0"/>
                <a:cs typeface="Arial"/>
                <a:sym typeface="Arial Italic" charset="0"/>
              </a:rPr>
              <a:t>Add </a:t>
            </a:r>
            <a:r>
              <a:rPr lang="en-US" sz="850" i="1" kern="0" smtClean="0">
                <a:solidFill>
                  <a:prstClr val="black">
                    <a:lumMod val="65000"/>
                    <a:lumOff val="35000"/>
                  </a:prstClr>
                </a:solidFill>
                <a:ea typeface="ＭＳ Ｐゴシック" charset="0"/>
                <a:cs typeface="Arial"/>
                <a:sym typeface="Arial Italic" charset="0"/>
              </a:rPr>
              <a:t>tiotropium</a:t>
            </a:r>
            <a:r>
              <a:rPr lang="en-US" sz="850" kern="700">
                <a:solidFill>
                  <a:prstClr val="black">
                    <a:lumMod val="65000"/>
                    <a:lumOff val="35000"/>
                  </a:prstClr>
                </a:solidFill>
                <a:cs typeface="Arial"/>
              </a:rPr>
              <a:t>*</a:t>
            </a:r>
            <a:r>
              <a:rPr lang="en-US" sz="850" kern="700" baseline="30000">
                <a:solidFill>
                  <a:prstClr val="black">
                    <a:lumMod val="65000"/>
                    <a:lumOff val="35000"/>
                  </a:prstClr>
                </a:solidFill>
                <a:cs typeface="Arial"/>
                <a:sym typeface="Wingdings 2"/>
              </a:rPr>
              <a:t></a:t>
            </a:r>
            <a:endParaRPr lang="en-US" sz="850" i="1" kern="0" dirty="0">
              <a:solidFill>
                <a:prstClr val="black">
                  <a:lumMod val="65000"/>
                  <a:lumOff val="35000"/>
                </a:prstClr>
              </a:solidFill>
              <a:ea typeface="ＭＳ Ｐゴシック" charset="0"/>
              <a:cs typeface="Arial"/>
              <a:sym typeface="Arial Italic" charset="0"/>
            </a:endParaRPr>
          </a:p>
          <a:p>
            <a:pPr algn="ctr">
              <a:defRPr/>
            </a:pPr>
            <a:r>
              <a:rPr lang="en-US" sz="850" i="1" kern="0" smtClean="0">
                <a:solidFill>
                  <a:prstClr val="black">
                    <a:lumMod val="65000"/>
                    <a:lumOff val="35000"/>
                  </a:prstClr>
                </a:solidFill>
                <a:ea typeface="ＭＳ Ｐゴシック" charset="0"/>
                <a:cs typeface="Arial"/>
                <a:sym typeface="Arial Italic" charset="0"/>
              </a:rPr>
              <a:t>Med/high dose </a:t>
            </a:r>
            <a:br>
              <a:rPr lang="en-US" sz="850" i="1" kern="0" smtClean="0">
                <a:solidFill>
                  <a:prstClr val="black">
                    <a:lumMod val="65000"/>
                    <a:lumOff val="35000"/>
                  </a:prstClr>
                </a:solidFill>
                <a:ea typeface="ＭＳ Ｐゴシック" charset="0"/>
                <a:cs typeface="Arial"/>
                <a:sym typeface="Arial Italic" charset="0"/>
              </a:rPr>
            </a:br>
            <a:r>
              <a:rPr lang="en-US" sz="850" i="1" kern="0" smtClean="0">
                <a:solidFill>
                  <a:prstClr val="black">
                    <a:lumMod val="65000"/>
                    <a:lumOff val="35000"/>
                  </a:prstClr>
                </a:solidFill>
                <a:ea typeface="ＭＳ Ｐゴシック" charset="0"/>
                <a:cs typeface="Arial"/>
                <a:sym typeface="Arial Italic" charset="0"/>
              </a:rPr>
              <a:t>ICS + </a:t>
            </a:r>
            <a:r>
              <a:rPr lang="en-US" sz="850" i="1" kern="0" dirty="0" smtClean="0">
                <a:solidFill>
                  <a:prstClr val="black">
                    <a:lumMod val="65000"/>
                    <a:lumOff val="35000"/>
                  </a:prstClr>
                </a:solidFill>
                <a:ea typeface="ＭＳ Ｐゴシック" charset="0"/>
                <a:cs typeface="Arial"/>
                <a:sym typeface="Arial Italic" charset="0"/>
              </a:rPr>
              <a:t>LTRA </a:t>
            </a:r>
            <a:br>
              <a:rPr lang="en-US" sz="850" i="1" kern="0" dirty="0" smtClean="0">
                <a:solidFill>
                  <a:prstClr val="black">
                    <a:lumMod val="65000"/>
                    <a:lumOff val="35000"/>
                  </a:prstClr>
                </a:solidFill>
                <a:ea typeface="ＭＳ Ｐゴシック" charset="0"/>
                <a:cs typeface="Arial"/>
                <a:sym typeface="Arial Italic" charset="0"/>
              </a:rPr>
            </a:br>
            <a:r>
              <a:rPr lang="en-US" sz="850" i="1" kern="0" dirty="0" smtClean="0">
                <a:solidFill>
                  <a:prstClr val="black">
                    <a:lumMod val="65000"/>
                    <a:lumOff val="35000"/>
                  </a:prstClr>
                </a:solidFill>
                <a:ea typeface="ＭＳ Ｐゴシック" charset="0"/>
                <a:cs typeface="Arial"/>
                <a:sym typeface="Arial Italic" charset="0"/>
              </a:rPr>
              <a:t>(or + </a:t>
            </a:r>
            <a:r>
              <a:rPr lang="en-US" sz="850" i="1" kern="0" dirty="0" err="1" smtClean="0">
                <a:solidFill>
                  <a:prstClr val="black">
                    <a:lumMod val="65000"/>
                    <a:lumOff val="35000"/>
                  </a:prstClr>
                </a:solidFill>
                <a:ea typeface="ＭＳ Ｐゴシック" charset="0"/>
                <a:cs typeface="Arial"/>
                <a:sym typeface="Arial Italic" charset="0"/>
              </a:rPr>
              <a:t>theoph</a:t>
            </a:r>
            <a:r>
              <a:rPr lang="en-US" sz="850" i="1" kern="0" dirty="0" smtClean="0">
                <a:solidFill>
                  <a:prstClr val="black">
                    <a:lumMod val="65000"/>
                    <a:lumOff val="35000"/>
                  </a:prstClr>
                </a:solidFill>
                <a:ea typeface="ＭＳ Ｐゴシック" charset="0"/>
                <a:cs typeface="Arial"/>
                <a:sym typeface="Arial Italic" charset="0"/>
              </a:rPr>
              <a:t>*)</a:t>
            </a:r>
            <a:endParaRPr lang="en-US" sz="850" i="1" kern="0" dirty="0">
              <a:solidFill>
                <a:prstClr val="black">
                  <a:lumMod val="65000"/>
                  <a:lumOff val="35000"/>
                </a:prstClr>
              </a:solidFill>
              <a:ea typeface="ＭＳ Ｐゴシック" charset="0"/>
              <a:cs typeface="Arial"/>
              <a:sym typeface="Arial Italic" charset="0"/>
            </a:endParaRPr>
          </a:p>
        </p:txBody>
      </p:sp>
      <p:sp>
        <p:nvSpPr>
          <p:cNvPr id="28" name="Rectangle 21"/>
          <p:cNvSpPr>
            <a:spLocks/>
          </p:cNvSpPr>
          <p:nvPr/>
        </p:nvSpPr>
        <p:spPr bwMode="auto">
          <a:xfrm>
            <a:off x="6702699" y="5579745"/>
            <a:ext cx="687512" cy="4365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smtClean="0">
                <a:solidFill>
                  <a:prstClr val="black">
                    <a:lumMod val="65000"/>
                    <a:lumOff val="35000"/>
                  </a:prstClr>
                </a:solidFill>
                <a:ea typeface="ＭＳ Ｐゴシック" charset="0"/>
                <a:cs typeface="Arial"/>
                <a:sym typeface="Arial Italic" charset="0"/>
              </a:rPr>
              <a:t>Add </a:t>
            </a:r>
            <a:r>
              <a:rPr lang="en-US" sz="850" i="1" kern="0" dirty="0">
                <a:solidFill>
                  <a:prstClr val="black">
                    <a:lumMod val="65000"/>
                    <a:lumOff val="35000"/>
                  </a:prstClr>
                </a:solidFill>
                <a:ea typeface="ＭＳ Ｐゴシック" charset="0"/>
                <a:cs typeface="Arial"/>
                <a:sym typeface="Arial Italic" charset="0"/>
              </a:rPr>
              <a:t>low </a:t>
            </a:r>
            <a:br>
              <a:rPr lang="en-US" sz="850" i="1" kern="0" dirty="0">
                <a:solidFill>
                  <a:prstClr val="black">
                    <a:lumMod val="65000"/>
                    <a:lumOff val="35000"/>
                  </a:prstClr>
                </a:solidFill>
                <a:ea typeface="ＭＳ Ｐゴシック" charset="0"/>
                <a:cs typeface="Arial"/>
                <a:sym typeface="Arial Italic" charset="0"/>
              </a:rPr>
            </a:br>
            <a:r>
              <a:rPr lang="en-US" sz="850" i="1" kern="0" dirty="0">
                <a:solidFill>
                  <a:prstClr val="black">
                    <a:lumMod val="65000"/>
                    <a:lumOff val="35000"/>
                  </a:prstClr>
                </a:solidFill>
                <a:ea typeface="ＭＳ Ｐゴシック" charset="0"/>
                <a:cs typeface="Arial"/>
                <a:sym typeface="Arial Italic" charset="0"/>
              </a:rPr>
              <a:t>dose OCS</a:t>
            </a:r>
          </a:p>
        </p:txBody>
      </p:sp>
      <p:sp>
        <p:nvSpPr>
          <p:cNvPr id="29" name="Rectangle 34"/>
          <p:cNvSpPr>
            <a:spLocks/>
          </p:cNvSpPr>
          <p:nvPr/>
        </p:nvSpPr>
        <p:spPr bwMode="auto">
          <a:xfrm>
            <a:off x="6733377" y="4406361"/>
            <a:ext cx="626156" cy="7176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lnSpc>
                <a:spcPct val="90000"/>
              </a:lnSpc>
              <a:defRPr/>
            </a:pPr>
            <a:r>
              <a:rPr lang="en-US" sz="900" kern="700">
                <a:solidFill>
                  <a:prstClr val="black"/>
                </a:solidFill>
                <a:cs typeface="Arial"/>
              </a:rPr>
              <a:t>Refer for add-on treatment </a:t>
            </a:r>
          </a:p>
          <a:p>
            <a:pPr algn="ctr">
              <a:lnSpc>
                <a:spcPct val="90000"/>
              </a:lnSpc>
              <a:defRPr/>
            </a:pPr>
            <a:r>
              <a:rPr lang="en-US" sz="750" kern="700">
                <a:solidFill>
                  <a:prstClr val="black"/>
                </a:solidFill>
                <a:cs typeface="Arial"/>
              </a:rPr>
              <a:t>e.g</a:t>
            </a:r>
            <a:r>
              <a:rPr lang="en-US" sz="750" kern="700" smtClean="0">
                <a:solidFill>
                  <a:prstClr val="black"/>
                </a:solidFill>
                <a:cs typeface="Arial"/>
              </a:rPr>
              <a:t>. </a:t>
            </a:r>
            <a:endParaRPr lang="en-US" sz="750" kern="700">
              <a:solidFill>
                <a:prstClr val="black"/>
              </a:solidFill>
              <a:cs typeface="Arial"/>
            </a:endParaRPr>
          </a:p>
          <a:p>
            <a:pPr algn="ctr">
              <a:lnSpc>
                <a:spcPct val="90000"/>
              </a:lnSpc>
              <a:defRPr/>
            </a:pPr>
            <a:r>
              <a:rPr lang="en-US" sz="750" kern="700" smtClean="0">
                <a:solidFill>
                  <a:prstClr val="black"/>
                </a:solidFill>
                <a:cs typeface="Arial"/>
              </a:rPr>
              <a:t>tiotropium,*</a:t>
            </a:r>
            <a:r>
              <a:rPr lang="en-US" sz="750" kern="700" baseline="30000" smtClean="0">
                <a:solidFill>
                  <a:prstClr val="black"/>
                </a:solidFill>
                <a:cs typeface="Arial"/>
                <a:sym typeface="Wingdings 2"/>
              </a:rPr>
              <a:t></a:t>
            </a:r>
            <a:r>
              <a:rPr lang="en-US" sz="750" kern="700" smtClean="0">
                <a:solidFill>
                  <a:prstClr val="black"/>
                </a:solidFill>
                <a:cs typeface="Arial"/>
              </a:rPr>
              <a:t> anti-IgE, </a:t>
            </a:r>
            <a:br>
              <a:rPr lang="en-US" sz="750" kern="700" smtClean="0">
                <a:solidFill>
                  <a:prstClr val="black"/>
                </a:solidFill>
                <a:cs typeface="Arial"/>
              </a:rPr>
            </a:br>
            <a:r>
              <a:rPr lang="en-US" sz="750" kern="700" smtClean="0">
                <a:solidFill>
                  <a:prstClr val="black"/>
                </a:solidFill>
                <a:cs typeface="Arial"/>
              </a:rPr>
              <a:t>anti-IL5*</a:t>
            </a:r>
            <a:endParaRPr lang="en-US" sz="750" kern="700">
              <a:solidFill>
                <a:prstClr val="black"/>
              </a:solidFill>
              <a:cs typeface="Arial"/>
            </a:endParaRPr>
          </a:p>
        </p:txBody>
      </p:sp>
      <p:sp>
        <p:nvSpPr>
          <p:cNvPr id="30" name="Rectangle 8"/>
          <p:cNvSpPr>
            <a:spLocks/>
          </p:cNvSpPr>
          <p:nvPr/>
        </p:nvSpPr>
        <p:spPr bwMode="auto">
          <a:xfrm>
            <a:off x="168275" y="6650038"/>
            <a:ext cx="2798763"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cs typeface="Arial" pitchFamily="34" charset="0"/>
                <a:sym typeface="Arial Italic" charset="0"/>
              </a:rPr>
              <a:t>GINA </a:t>
            </a:r>
            <a:r>
              <a:rPr lang="en-US" altLang="en-US" sz="1200" i="1" smtClean="0">
                <a:solidFill>
                  <a:srgbClr val="FFFFFF"/>
                </a:solidFill>
                <a:cs typeface="Arial" pitchFamily="34" charset="0"/>
                <a:sym typeface="Arial Italic" charset="0"/>
              </a:rPr>
              <a:t>2018, </a:t>
            </a:r>
            <a:r>
              <a:rPr lang="en-US" altLang="en-US" sz="1200" i="1" dirty="0">
                <a:solidFill>
                  <a:srgbClr val="FFFFFF"/>
                </a:solidFill>
                <a:cs typeface="Arial" pitchFamily="34" charset="0"/>
                <a:sym typeface="Arial Italic" charset="0"/>
              </a:rPr>
              <a:t>Box 3-5 </a:t>
            </a:r>
            <a:r>
              <a:rPr lang="en-US" altLang="en-US" sz="1200" i="1" dirty="0" smtClean="0">
                <a:solidFill>
                  <a:srgbClr val="FFFFFF"/>
                </a:solidFill>
                <a:cs typeface="Arial" pitchFamily="34" charset="0"/>
                <a:sym typeface="Arial Italic" charset="0"/>
              </a:rPr>
              <a:t> (2/8) (upper </a:t>
            </a:r>
            <a:r>
              <a:rPr lang="en-US" altLang="en-US" sz="1200" i="1" dirty="0">
                <a:solidFill>
                  <a:srgbClr val="FFFFFF"/>
                </a:solidFill>
                <a:cs typeface="Arial" pitchFamily="34" charset="0"/>
                <a:sym typeface="Arial Italic" charset="0"/>
              </a:rPr>
              <a:t>part)</a:t>
            </a:r>
          </a:p>
        </p:txBody>
      </p:sp>
      <p:sp>
        <p:nvSpPr>
          <p:cNvPr id="31" name="Oval 30"/>
          <p:cNvSpPr/>
          <p:nvPr/>
        </p:nvSpPr>
        <p:spPr>
          <a:xfrm>
            <a:off x="1338263" y="5359232"/>
            <a:ext cx="920973" cy="778481"/>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68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sp>
        <p:nvSpPr>
          <p:cNvPr id="8"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Step 1</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It is explained that the reason ICS should be considered for patients with mild asthma (rather than prescribing SABA alone) is to reduce their risk of serious exacerbations </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lang="en-AU" sz="2800" dirty="0" smtClean="0"/>
          </a:p>
          <a:p>
            <a:pPr marL="742950" marR="0" lvl="1" indent="-285750" algn="l" defTabSz="457200" rtl="0" eaLnBrk="1" fontAlgn="auto" latinLnBrk="0" hangingPunct="1">
              <a:lnSpc>
                <a:spcPct val="100000"/>
              </a:lnSpc>
              <a:spcBef>
                <a:spcPct val="20000"/>
              </a:spcBef>
              <a:spcAft>
                <a:spcPts val="0"/>
              </a:spcAft>
              <a:buClrTx/>
              <a:buSzTx/>
              <a:tabLst/>
              <a:defRPr/>
            </a:pPr>
            <a:r>
              <a:rPr kumimoji="0" lang="en-AU" sz="1600" b="0" i="1" u="none" strike="noStrike" kern="1200" cap="none" spc="0" normalizeH="0" baseline="0" noProof="0" dirty="0" err="1" smtClean="0">
                <a:ln>
                  <a:noFill/>
                </a:ln>
                <a:solidFill>
                  <a:schemeClr val="tx1"/>
                </a:solidFill>
                <a:effectLst/>
                <a:uLnTx/>
                <a:uFillTx/>
                <a:latin typeface="+mn-lt"/>
                <a:ea typeface="+mn-ea"/>
                <a:cs typeface="+mn-cs"/>
              </a:rPr>
              <a:t>Pauwels</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 Lancet 2003</a:t>
            </a:r>
          </a:p>
          <a:p>
            <a:pPr marL="742950" marR="0" lvl="1" indent="-285750" algn="l" defTabSz="457200" rtl="0" eaLnBrk="1" fontAlgn="auto" latinLnBrk="0" hangingPunct="1">
              <a:lnSpc>
                <a:spcPct val="100000"/>
              </a:lnSpc>
              <a:spcBef>
                <a:spcPct val="20000"/>
              </a:spcBef>
              <a:spcAft>
                <a:spcPts val="0"/>
              </a:spcAft>
              <a:buClrTx/>
              <a:buSzTx/>
              <a:tabLst/>
              <a:defRPr/>
            </a:pPr>
            <a:r>
              <a:rPr kumimoji="0" lang="en-AU" sz="1600" b="0" i="1" u="none" strike="noStrike" kern="1200" cap="none" spc="0" normalizeH="0" baseline="0" noProof="0" dirty="0" smtClean="0">
                <a:ln>
                  <a:noFill/>
                </a:ln>
                <a:solidFill>
                  <a:schemeClr val="tx1"/>
                </a:solidFill>
                <a:effectLst/>
                <a:uLnTx/>
                <a:uFillTx/>
                <a:latin typeface="+mn-lt"/>
                <a:ea typeface="+mn-ea"/>
                <a:cs typeface="+mn-cs"/>
              </a:rPr>
              <a:t>O’Byrne AJRCCM 2001</a:t>
            </a:r>
          </a:p>
          <a:p>
            <a:pPr marL="742950" marR="0" lvl="1" indent="-285750" algn="l" defTabSz="457200" rtl="0" eaLnBrk="1" fontAlgn="auto" latinLnBrk="0" hangingPunct="1">
              <a:lnSpc>
                <a:spcPct val="100000"/>
              </a:lnSpc>
              <a:spcBef>
                <a:spcPct val="20000"/>
              </a:spcBef>
              <a:spcAft>
                <a:spcPts val="0"/>
              </a:spcAft>
              <a:buClrTx/>
              <a:buSzTx/>
              <a:tabLst/>
              <a:defRPr/>
            </a:pPr>
            <a:r>
              <a:rPr kumimoji="0" lang="en-AU" sz="1600" b="0" i="1" u="none" strike="noStrike" kern="1200" cap="none" spc="0" normalizeH="0" baseline="0" noProof="0" dirty="0" err="1" smtClean="0">
                <a:ln>
                  <a:noFill/>
                </a:ln>
                <a:solidFill>
                  <a:schemeClr val="tx1"/>
                </a:solidFill>
                <a:effectLst/>
                <a:uLnTx/>
                <a:uFillTx/>
                <a:latin typeface="+mn-lt"/>
                <a:ea typeface="+mn-ea"/>
                <a:cs typeface="+mn-cs"/>
              </a:rPr>
              <a:t>Reddel</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 Lancet 2017</a:t>
            </a: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2"/>
          <p:cNvSpPr>
            <a:spLocks noGrp="1"/>
          </p:cNvSpPr>
          <p:nvPr>
            <p:ph type="title"/>
          </p:nvPr>
        </p:nvSpPr>
        <p:spPr>
          <a:xfrm>
            <a:off x="457200" y="274638"/>
            <a:ext cx="8229600" cy="1143000"/>
          </a:xfrm>
        </p:spPr>
        <p:txBody>
          <a:bodyPr/>
          <a:lstStyle/>
          <a:p>
            <a:r>
              <a:rPr lang="en-AU" b="1" dirty="0" smtClean="0"/>
              <a:t>Treatment steps – changes in 2018</a:t>
            </a:r>
            <a:endParaRPr lang="en-AU"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N W3" charset="-128"/>
              </a:rPr>
              <a:t>Stepwise management - pharmacotherapy</a:t>
            </a:r>
            <a:endParaRPr lang="en-AU"/>
          </a:p>
        </p:txBody>
      </p:sp>
      <p:pic>
        <p:nvPicPr>
          <p:cNvPr id="1026"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94356" y="1063188"/>
            <a:ext cx="6010135" cy="552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4" name="Rectangle 7"/>
          <p:cNvSpPr>
            <a:spLocks/>
          </p:cNvSpPr>
          <p:nvPr/>
        </p:nvSpPr>
        <p:spPr bwMode="auto">
          <a:xfrm>
            <a:off x="7462838" y="4485151"/>
            <a:ext cx="1646237" cy="20342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smtClean="0">
                <a:solidFill>
                  <a:srgbClr val="134679"/>
                </a:solidFill>
              </a:rPr>
              <a:t>*Not for children &lt;12 years</a:t>
            </a:r>
          </a:p>
          <a:p>
            <a:pPr eaLnBrk="1" hangingPunct="1">
              <a:spcBef>
                <a:spcPts val="600"/>
              </a:spcBef>
            </a:pPr>
            <a:r>
              <a:rPr lang="en-US" altLang="en-US" sz="900" smtClean="0">
                <a:solidFill>
                  <a:srgbClr val="134679"/>
                </a:solidFill>
              </a:rPr>
              <a:t>**For children 6-11 years, the </a:t>
            </a:r>
            <a:r>
              <a:rPr lang="en-US" altLang="en-US" sz="900" dirty="0">
                <a:solidFill>
                  <a:srgbClr val="134679"/>
                </a:solidFill>
              </a:rPr>
              <a:t>preferred Step </a:t>
            </a:r>
            <a:r>
              <a:rPr lang="en-US" altLang="en-US" sz="900">
                <a:solidFill>
                  <a:srgbClr val="134679"/>
                </a:solidFill>
              </a:rPr>
              <a:t>3 </a:t>
            </a:r>
            <a:r>
              <a:rPr lang="en-US" altLang="en-US" sz="900" smtClean="0">
                <a:solidFill>
                  <a:srgbClr val="134679"/>
                </a:solidFill>
              </a:rPr>
              <a:t>treatment is </a:t>
            </a:r>
            <a:r>
              <a:rPr lang="en-US" altLang="en-US" sz="900" dirty="0">
                <a:solidFill>
                  <a:srgbClr val="134679"/>
                </a:solidFill>
              </a:rPr>
              <a:t>medium dose ICS</a:t>
            </a:r>
          </a:p>
          <a:p>
            <a:pPr eaLnBrk="1" hangingPunct="1">
              <a:spcBef>
                <a:spcPts val="600"/>
              </a:spcBef>
            </a:pPr>
            <a:r>
              <a:rPr lang="en-US" altLang="en-US" sz="900" baseline="30000" smtClean="0">
                <a:solidFill>
                  <a:srgbClr val="134679"/>
                </a:solidFill>
              </a:rPr>
              <a:t>#</a:t>
            </a:r>
            <a:r>
              <a:rPr lang="en-US" altLang="en-US" sz="900" smtClean="0">
                <a:solidFill>
                  <a:srgbClr val="134679"/>
                </a:solidFill>
              </a:rPr>
              <a:t>For </a:t>
            </a:r>
            <a:r>
              <a:rPr lang="en-US" altLang="en-US" sz="900" dirty="0">
                <a:solidFill>
                  <a:srgbClr val="134679"/>
                </a:solidFill>
              </a:rPr>
              <a:t>patients prescribed BDP/</a:t>
            </a:r>
            <a:r>
              <a:rPr lang="en-US" altLang="en-US" sz="900" dirty="0" err="1">
                <a:solidFill>
                  <a:srgbClr val="134679"/>
                </a:solidFill>
              </a:rPr>
              <a:t>formoterol</a:t>
            </a:r>
            <a:r>
              <a:rPr lang="en-US" altLang="en-US" sz="900" dirty="0">
                <a:solidFill>
                  <a:srgbClr val="134679"/>
                </a:solidFill>
              </a:rPr>
              <a:t> or BUD/ </a:t>
            </a:r>
            <a:r>
              <a:rPr lang="en-US" altLang="en-US" sz="900" dirty="0" err="1">
                <a:solidFill>
                  <a:srgbClr val="134679"/>
                </a:solidFill>
              </a:rPr>
              <a:t>formoterol</a:t>
            </a:r>
            <a:r>
              <a:rPr lang="en-US" altLang="en-US" sz="900" dirty="0">
                <a:solidFill>
                  <a:srgbClr val="134679"/>
                </a:solidFill>
              </a:rPr>
              <a:t> maintenance and reliever </a:t>
            </a:r>
            <a:r>
              <a:rPr lang="en-US" altLang="en-US" sz="900" dirty="0" smtClean="0">
                <a:solidFill>
                  <a:srgbClr val="134679"/>
                </a:solidFill>
              </a:rPr>
              <a:t>therapy</a:t>
            </a:r>
          </a:p>
          <a:p>
            <a:pPr eaLnBrk="1" hangingPunct="1">
              <a:spcBef>
                <a:spcPts val="600"/>
              </a:spcBef>
            </a:pPr>
            <a:r>
              <a:rPr lang="en-AU" altLang="en-US" sz="900" smtClean="0">
                <a:solidFill>
                  <a:srgbClr val="134679"/>
                </a:solidFill>
                <a:sym typeface="Wingdings 2"/>
              </a:rPr>
              <a:t></a:t>
            </a:r>
            <a:r>
              <a:rPr lang="en-AU" altLang="en-US" sz="900" smtClean="0">
                <a:solidFill>
                  <a:srgbClr val="134679"/>
                </a:solidFill>
              </a:rPr>
              <a:t> </a:t>
            </a:r>
            <a:r>
              <a:rPr lang="en-AU" altLang="en-US" sz="900" dirty="0" err="1">
                <a:solidFill>
                  <a:srgbClr val="134679"/>
                </a:solidFill>
              </a:rPr>
              <a:t>Tiotropium</a:t>
            </a:r>
            <a:r>
              <a:rPr lang="en-AU" altLang="en-US" sz="900" dirty="0">
                <a:solidFill>
                  <a:srgbClr val="134679"/>
                </a:solidFill>
              </a:rPr>
              <a:t> </a:t>
            </a:r>
            <a:r>
              <a:rPr lang="en-AU" altLang="en-US" sz="900">
                <a:solidFill>
                  <a:srgbClr val="134679"/>
                </a:solidFill>
              </a:rPr>
              <a:t>by </a:t>
            </a:r>
            <a:r>
              <a:rPr lang="en-AU" altLang="en-US" sz="900" smtClean="0">
                <a:solidFill>
                  <a:srgbClr val="134679"/>
                </a:solidFill>
              </a:rPr>
              <a:t>mist </a:t>
            </a:r>
            <a:r>
              <a:rPr lang="en-AU" altLang="en-US" sz="900" dirty="0">
                <a:solidFill>
                  <a:srgbClr val="134679"/>
                </a:solidFill>
              </a:rPr>
              <a:t>inhaler </a:t>
            </a:r>
            <a:r>
              <a:rPr lang="en-AU" altLang="en-US" sz="900">
                <a:solidFill>
                  <a:srgbClr val="134679"/>
                </a:solidFill>
              </a:rPr>
              <a:t>is </a:t>
            </a:r>
            <a:r>
              <a:rPr lang="en-AU" altLang="en-US" sz="900" smtClean="0">
                <a:solidFill>
                  <a:srgbClr val="134679"/>
                </a:solidFill>
              </a:rPr>
              <a:t>an </a:t>
            </a:r>
            <a:r>
              <a:rPr lang="en-AU" altLang="en-US" sz="900" dirty="0">
                <a:solidFill>
                  <a:srgbClr val="134679"/>
                </a:solidFill>
              </a:rPr>
              <a:t>add-on treatment </a:t>
            </a:r>
            <a:r>
              <a:rPr lang="en-AU" altLang="en-US" sz="900">
                <a:solidFill>
                  <a:srgbClr val="134679"/>
                </a:solidFill>
              </a:rPr>
              <a:t>for </a:t>
            </a:r>
            <a:r>
              <a:rPr lang="en-AU" altLang="en-US" sz="900" smtClean="0">
                <a:solidFill>
                  <a:srgbClr val="134679"/>
                </a:solidFill>
              </a:rPr>
              <a:t>patients ≥12 years with </a:t>
            </a:r>
            <a:r>
              <a:rPr lang="en-AU" altLang="en-US" sz="900" dirty="0">
                <a:solidFill>
                  <a:srgbClr val="134679"/>
                </a:solidFill>
              </a:rPr>
              <a:t>a history </a:t>
            </a:r>
            <a:r>
              <a:rPr lang="en-AU" altLang="en-US" sz="900">
                <a:solidFill>
                  <a:srgbClr val="134679"/>
                </a:solidFill>
              </a:rPr>
              <a:t>of </a:t>
            </a:r>
            <a:r>
              <a:rPr lang="en-AU" altLang="en-US" sz="900" smtClean="0">
                <a:solidFill>
                  <a:srgbClr val="134679"/>
                </a:solidFill>
              </a:rPr>
              <a:t>exacerbations</a:t>
            </a:r>
            <a:endParaRPr lang="en-US" altLang="en-US" sz="900" dirty="0">
              <a:solidFill>
                <a:srgbClr val="134679"/>
              </a:solidFill>
            </a:endParaRPr>
          </a:p>
        </p:txBody>
      </p:sp>
      <p:sp>
        <p:nvSpPr>
          <p:cNvPr id="5" name="Rectangle 10"/>
          <p:cNvSpPr>
            <a:spLocks/>
          </p:cNvSpPr>
          <p:nvPr/>
        </p:nvSpPr>
        <p:spPr bwMode="auto">
          <a:xfrm>
            <a:off x="4853860" y="1412875"/>
            <a:ext cx="1968500" cy="1181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dirty="0">
                <a:solidFill>
                  <a:prstClr val="black"/>
                </a:solidFill>
              </a:rPr>
              <a:t>Diagnosis</a:t>
            </a:r>
          </a:p>
          <a:p>
            <a:pPr eaLnBrk="1" hangingPunct="1">
              <a:lnSpc>
                <a:spcPct val="90000"/>
              </a:lnSpc>
              <a:spcBef>
                <a:spcPts val="525"/>
              </a:spcBef>
            </a:pPr>
            <a:r>
              <a:rPr lang="en-US" altLang="en-US" sz="1000" dirty="0">
                <a:solidFill>
                  <a:prstClr val="black"/>
                </a:solidFill>
              </a:rPr>
              <a:t>Symptom control &amp; risk factors</a:t>
            </a:r>
            <a:br>
              <a:rPr lang="en-US" altLang="en-US" sz="1000" dirty="0">
                <a:solidFill>
                  <a:prstClr val="black"/>
                </a:solidFill>
              </a:rPr>
            </a:br>
            <a:r>
              <a:rPr lang="en-US" altLang="en-US" sz="1000" dirty="0">
                <a:solidFill>
                  <a:prstClr val="black"/>
                </a:solidFill>
              </a:rPr>
              <a:t>(including lung function)</a:t>
            </a:r>
          </a:p>
          <a:p>
            <a:pPr eaLnBrk="1" hangingPunct="1">
              <a:lnSpc>
                <a:spcPct val="90000"/>
              </a:lnSpc>
              <a:spcBef>
                <a:spcPts val="525"/>
              </a:spcBef>
            </a:pPr>
            <a:r>
              <a:rPr lang="en-US" altLang="en-US" sz="1000" dirty="0">
                <a:solidFill>
                  <a:prstClr val="black"/>
                </a:solidFill>
              </a:rPr>
              <a:t>Inhaler technique &amp; adherence</a:t>
            </a:r>
          </a:p>
          <a:p>
            <a:pPr eaLnBrk="1" hangingPunct="1">
              <a:lnSpc>
                <a:spcPct val="90000"/>
              </a:lnSpc>
              <a:spcBef>
                <a:spcPts val="525"/>
              </a:spcBef>
            </a:pPr>
            <a:r>
              <a:rPr lang="en-US" altLang="en-US" sz="1000" dirty="0">
                <a:solidFill>
                  <a:prstClr val="black"/>
                </a:solidFill>
              </a:rPr>
              <a:t>Patient preference</a:t>
            </a:r>
          </a:p>
        </p:txBody>
      </p:sp>
      <p:sp>
        <p:nvSpPr>
          <p:cNvPr id="6" name="Rectangle 11"/>
          <p:cNvSpPr>
            <a:spLocks/>
          </p:cNvSpPr>
          <p:nvPr/>
        </p:nvSpPr>
        <p:spPr bwMode="auto">
          <a:xfrm>
            <a:off x="5103533" y="2843867"/>
            <a:ext cx="1993900" cy="635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Asthma medications</a:t>
            </a:r>
          </a:p>
          <a:p>
            <a:pPr eaLnBrk="1" hangingPunct="1">
              <a:lnSpc>
                <a:spcPct val="90000"/>
              </a:lnSpc>
              <a:spcBef>
                <a:spcPts val="525"/>
              </a:spcBef>
            </a:pPr>
            <a:r>
              <a:rPr lang="en-US" altLang="en-US" sz="1000">
                <a:solidFill>
                  <a:prstClr val="black"/>
                </a:solidFill>
              </a:rPr>
              <a:t>Non-pharmacological strategies</a:t>
            </a:r>
          </a:p>
          <a:p>
            <a:pPr eaLnBrk="1" hangingPunct="1">
              <a:lnSpc>
                <a:spcPct val="90000"/>
              </a:lnSpc>
              <a:spcBef>
                <a:spcPts val="525"/>
              </a:spcBef>
            </a:pPr>
            <a:r>
              <a:rPr lang="en-US" altLang="en-US" sz="1000">
                <a:solidFill>
                  <a:prstClr val="black"/>
                </a:solidFill>
              </a:rPr>
              <a:t>Treat modifiable risk factors</a:t>
            </a:r>
          </a:p>
        </p:txBody>
      </p:sp>
      <p:sp>
        <p:nvSpPr>
          <p:cNvPr id="7" name="Rectangle 12"/>
          <p:cNvSpPr>
            <a:spLocks/>
          </p:cNvSpPr>
          <p:nvPr/>
        </p:nvSpPr>
        <p:spPr bwMode="auto">
          <a:xfrm>
            <a:off x="1835150" y="2397779"/>
            <a:ext cx="1133475" cy="1004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Symptoms</a:t>
            </a:r>
          </a:p>
          <a:p>
            <a:pPr eaLnBrk="1" hangingPunct="1">
              <a:lnSpc>
                <a:spcPct val="90000"/>
              </a:lnSpc>
              <a:spcBef>
                <a:spcPts val="525"/>
              </a:spcBef>
            </a:pPr>
            <a:r>
              <a:rPr lang="en-US" altLang="en-US" sz="1000">
                <a:solidFill>
                  <a:prstClr val="black"/>
                </a:solidFill>
              </a:rPr>
              <a:t>Exacerbations</a:t>
            </a:r>
          </a:p>
          <a:p>
            <a:pPr eaLnBrk="1" hangingPunct="1">
              <a:lnSpc>
                <a:spcPct val="90000"/>
              </a:lnSpc>
              <a:spcBef>
                <a:spcPts val="525"/>
              </a:spcBef>
            </a:pPr>
            <a:r>
              <a:rPr lang="en-US" altLang="en-US" sz="1000">
                <a:solidFill>
                  <a:prstClr val="black"/>
                </a:solidFill>
              </a:rPr>
              <a:t>Side-effects</a:t>
            </a:r>
          </a:p>
          <a:p>
            <a:pPr eaLnBrk="1" hangingPunct="1">
              <a:lnSpc>
                <a:spcPct val="90000"/>
              </a:lnSpc>
              <a:spcBef>
                <a:spcPts val="525"/>
              </a:spcBef>
            </a:pPr>
            <a:r>
              <a:rPr lang="en-US" altLang="en-US" sz="1000">
                <a:solidFill>
                  <a:prstClr val="black"/>
                </a:solidFill>
              </a:rPr>
              <a:t>Patient satisfaction</a:t>
            </a:r>
          </a:p>
          <a:p>
            <a:pPr eaLnBrk="1" hangingPunct="1">
              <a:lnSpc>
                <a:spcPct val="90000"/>
              </a:lnSpc>
              <a:spcBef>
                <a:spcPts val="525"/>
              </a:spcBef>
            </a:pPr>
            <a:r>
              <a:rPr lang="en-US" altLang="en-US" sz="1000">
                <a:solidFill>
                  <a:prstClr val="black"/>
                </a:solidFill>
              </a:rPr>
              <a:t>Lung function</a:t>
            </a:r>
          </a:p>
        </p:txBody>
      </p:sp>
      <p:sp>
        <p:nvSpPr>
          <p:cNvPr id="8" name="Rectangle 14"/>
          <p:cNvSpPr>
            <a:spLocks/>
          </p:cNvSpPr>
          <p:nvPr/>
        </p:nvSpPr>
        <p:spPr bwMode="auto">
          <a:xfrm>
            <a:off x="538163" y="5588654"/>
            <a:ext cx="800100" cy="482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a:solidFill>
                  <a:prstClr val="black"/>
                </a:solidFill>
                <a:latin typeface="Arial Italic" charset="0"/>
                <a:sym typeface="Arial Italic" charset="0"/>
              </a:rPr>
              <a:t>Other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controller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options</a:t>
            </a:r>
          </a:p>
        </p:txBody>
      </p:sp>
      <p:sp>
        <p:nvSpPr>
          <p:cNvPr id="9" name="Rectangle 15"/>
          <p:cNvSpPr>
            <a:spLocks/>
          </p:cNvSpPr>
          <p:nvPr/>
        </p:nvSpPr>
        <p:spPr bwMode="auto">
          <a:xfrm>
            <a:off x="601663" y="6270625"/>
            <a:ext cx="736600"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a:solidFill>
                  <a:srgbClr val="134679"/>
                </a:solidFill>
                <a:sym typeface="Arial Bold" charset="0"/>
              </a:rPr>
              <a:t>RELIEVER</a:t>
            </a:r>
          </a:p>
        </p:txBody>
      </p:sp>
      <p:sp>
        <p:nvSpPr>
          <p:cNvPr id="10" name="Rectangle 16"/>
          <p:cNvSpPr>
            <a:spLocks/>
          </p:cNvSpPr>
          <p:nvPr/>
        </p:nvSpPr>
        <p:spPr bwMode="auto">
          <a:xfrm>
            <a:off x="1437124" y="4583113"/>
            <a:ext cx="617537"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1</a:t>
            </a:r>
          </a:p>
        </p:txBody>
      </p:sp>
      <p:sp>
        <p:nvSpPr>
          <p:cNvPr id="11" name="Rectangle 17"/>
          <p:cNvSpPr>
            <a:spLocks/>
          </p:cNvSpPr>
          <p:nvPr/>
        </p:nvSpPr>
        <p:spPr bwMode="auto">
          <a:xfrm>
            <a:off x="3128575" y="4583113"/>
            <a:ext cx="619125"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2</a:t>
            </a:r>
          </a:p>
        </p:txBody>
      </p:sp>
      <p:sp>
        <p:nvSpPr>
          <p:cNvPr id="12" name="Rectangle 18"/>
          <p:cNvSpPr>
            <a:spLocks/>
          </p:cNvSpPr>
          <p:nvPr/>
        </p:nvSpPr>
        <p:spPr bwMode="auto">
          <a:xfrm>
            <a:off x="4938886" y="4456113"/>
            <a:ext cx="863600" cy="2841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3</a:t>
            </a:r>
          </a:p>
        </p:txBody>
      </p:sp>
      <p:sp>
        <p:nvSpPr>
          <p:cNvPr id="13" name="Rectangle 19"/>
          <p:cNvSpPr>
            <a:spLocks/>
          </p:cNvSpPr>
          <p:nvPr/>
        </p:nvSpPr>
        <p:spPr bwMode="auto">
          <a:xfrm>
            <a:off x="5951386" y="4192588"/>
            <a:ext cx="741362" cy="2841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4</a:t>
            </a:r>
          </a:p>
        </p:txBody>
      </p:sp>
      <p:sp>
        <p:nvSpPr>
          <p:cNvPr id="14" name="Rectangle 20"/>
          <p:cNvSpPr>
            <a:spLocks/>
          </p:cNvSpPr>
          <p:nvPr/>
        </p:nvSpPr>
        <p:spPr bwMode="auto">
          <a:xfrm>
            <a:off x="6740068" y="3860800"/>
            <a:ext cx="612775"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5</a:t>
            </a:r>
          </a:p>
        </p:txBody>
      </p:sp>
      <p:sp>
        <p:nvSpPr>
          <p:cNvPr id="15" name="Rectangle 21"/>
          <p:cNvSpPr>
            <a:spLocks/>
          </p:cNvSpPr>
          <p:nvPr/>
        </p:nvSpPr>
        <p:spPr bwMode="auto">
          <a:xfrm>
            <a:off x="1933187" y="5174644"/>
            <a:ext cx="3009900"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200" dirty="0">
                <a:solidFill>
                  <a:prstClr val="black"/>
                </a:solidFill>
              </a:rPr>
              <a:t>Low dose ICS</a:t>
            </a:r>
          </a:p>
        </p:txBody>
      </p:sp>
      <p:sp>
        <p:nvSpPr>
          <p:cNvPr id="16" name="Rectangle 22"/>
          <p:cNvSpPr>
            <a:spLocks/>
          </p:cNvSpPr>
          <p:nvPr/>
        </p:nvSpPr>
        <p:spPr bwMode="auto">
          <a:xfrm>
            <a:off x="1435536" y="5579745"/>
            <a:ext cx="620712" cy="330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800" spc="-40" dirty="0">
                <a:solidFill>
                  <a:prstClr val="black">
                    <a:lumMod val="65000"/>
                    <a:lumOff val="35000"/>
                  </a:prstClr>
                </a:solidFill>
                <a:ea typeface="ＭＳ Ｐゴシック" charset="0"/>
                <a:cs typeface="Arial"/>
                <a:sym typeface="Arial Italic" charset="0"/>
              </a:rPr>
              <a:t>Consider low dose ICS </a:t>
            </a:r>
          </a:p>
        </p:txBody>
      </p:sp>
      <p:sp>
        <p:nvSpPr>
          <p:cNvPr id="17" name="Rectangle 23"/>
          <p:cNvSpPr>
            <a:spLocks/>
          </p:cNvSpPr>
          <p:nvPr/>
        </p:nvSpPr>
        <p:spPr bwMode="auto">
          <a:xfrm>
            <a:off x="1964937" y="5579745"/>
            <a:ext cx="2946400" cy="330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dirty="0">
                <a:solidFill>
                  <a:prstClr val="black">
                    <a:lumMod val="65000"/>
                    <a:lumOff val="35000"/>
                  </a:prstClr>
                </a:solidFill>
                <a:ea typeface="ＭＳ Ｐゴシック" charset="0"/>
                <a:cs typeface="Arial"/>
                <a:sym typeface="Arial Italic" charset="0"/>
              </a:rPr>
              <a:t>Leukotriene receptor antagonists (LTRA)</a:t>
            </a:r>
          </a:p>
          <a:p>
            <a:pPr algn="ctr">
              <a:defRPr/>
            </a:pPr>
            <a:r>
              <a:rPr lang="en-US" sz="850" i="1" kern="0" dirty="0">
                <a:solidFill>
                  <a:prstClr val="black">
                    <a:lumMod val="65000"/>
                    <a:lumOff val="35000"/>
                  </a:prstClr>
                </a:solidFill>
                <a:ea typeface="ＭＳ Ｐゴシック" charset="0"/>
                <a:cs typeface="Arial"/>
                <a:sym typeface="Arial Italic" charset="0"/>
              </a:rPr>
              <a:t>Low dose theophylline*</a:t>
            </a:r>
          </a:p>
        </p:txBody>
      </p:sp>
      <p:sp>
        <p:nvSpPr>
          <p:cNvPr id="18" name="Rectangle 24"/>
          <p:cNvSpPr>
            <a:spLocks/>
          </p:cNvSpPr>
          <p:nvPr/>
        </p:nvSpPr>
        <p:spPr bwMode="auto">
          <a:xfrm>
            <a:off x="4884458" y="5579745"/>
            <a:ext cx="972456" cy="454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800" spc="-10" dirty="0">
                <a:solidFill>
                  <a:prstClr val="black">
                    <a:lumMod val="65000"/>
                    <a:lumOff val="35000"/>
                  </a:prstClr>
                </a:solidFill>
                <a:ea typeface="ＭＳ Ｐゴシック" charset="0"/>
                <a:cs typeface="Arial"/>
                <a:sym typeface="Arial Italic" charset="0"/>
              </a:rPr>
              <a:t>Med/high dose ICS</a:t>
            </a:r>
          </a:p>
          <a:p>
            <a:pPr algn="ctr">
              <a:defRPr/>
            </a:pPr>
            <a:r>
              <a:rPr lang="en-US" sz="850" i="1" kern="800" spc="-10" dirty="0">
                <a:solidFill>
                  <a:prstClr val="black">
                    <a:lumMod val="65000"/>
                    <a:lumOff val="35000"/>
                  </a:prstClr>
                </a:solidFill>
                <a:ea typeface="ＭＳ Ｐゴシック" charset="0"/>
                <a:cs typeface="Arial"/>
                <a:sym typeface="Arial Italic" charset="0"/>
              </a:rPr>
              <a:t>Low </a:t>
            </a:r>
            <a:r>
              <a:rPr lang="en-US" sz="850" i="1" kern="800" spc="-10">
                <a:solidFill>
                  <a:prstClr val="black">
                    <a:lumMod val="65000"/>
                    <a:lumOff val="35000"/>
                  </a:prstClr>
                </a:solidFill>
                <a:ea typeface="ＭＳ Ｐゴシック" charset="0"/>
                <a:cs typeface="Arial"/>
                <a:sym typeface="Arial Italic" charset="0"/>
              </a:rPr>
              <a:t>dose </a:t>
            </a:r>
            <a:r>
              <a:rPr lang="en-US" sz="850" i="1" kern="800" spc="-10" smtClean="0">
                <a:solidFill>
                  <a:prstClr val="black">
                    <a:lumMod val="65000"/>
                    <a:lumOff val="35000"/>
                  </a:prstClr>
                </a:solidFill>
                <a:ea typeface="ＭＳ Ｐゴシック" charset="0"/>
                <a:cs typeface="Arial"/>
                <a:sym typeface="Arial Italic" charset="0"/>
              </a:rPr>
              <a:t>ICS + LTRA</a:t>
            </a:r>
            <a:endParaRPr lang="en-US" sz="850" i="1" kern="800" spc="-10" dirty="0">
              <a:solidFill>
                <a:prstClr val="black">
                  <a:lumMod val="65000"/>
                  <a:lumOff val="35000"/>
                </a:prstClr>
              </a:solidFill>
              <a:ea typeface="ＭＳ Ｐゴシック" charset="0"/>
              <a:cs typeface="Arial"/>
              <a:sym typeface="Arial Italic" charset="0"/>
            </a:endParaRPr>
          </a:p>
          <a:p>
            <a:pPr algn="ctr">
              <a:defRPr/>
            </a:pPr>
            <a:r>
              <a:rPr lang="en-US" sz="850" i="1" kern="800" spc="-10" dirty="0">
                <a:solidFill>
                  <a:prstClr val="black">
                    <a:lumMod val="65000"/>
                    <a:lumOff val="35000"/>
                  </a:prstClr>
                </a:solidFill>
                <a:ea typeface="ＭＳ Ｐゴシック" charset="0"/>
                <a:cs typeface="Arial"/>
                <a:sym typeface="Arial Italic" charset="0"/>
              </a:rPr>
              <a:t>(or + </a:t>
            </a:r>
            <a:r>
              <a:rPr lang="en-US" sz="850" i="1" kern="800" spc="-10" dirty="0" err="1">
                <a:solidFill>
                  <a:prstClr val="black">
                    <a:lumMod val="65000"/>
                    <a:lumOff val="35000"/>
                  </a:prstClr>
                </a:solidFill>
                <a:ea typeface="ＭＳ Ｐゴシック" charset="0"/>
                <a:cs typeface="Arial"/>
                <a:sym typeface="Arial Italic" charset="0"/>
              </a:rPr>
              <a:t>theoph</a:t>
            </a:r>
            <a:r>
              <a:rPr lang="en-US" sz="850" i="1" kern="800" spc="-10" dirty="0">
                <a:solidFill>
                  <a:prstClr val="black">
                    <a:lumMod val="65000"/>
                    <a:lumOff val="35000"/>
                  </a:prstClr>
                </a:solidFill>
                <a:ea typeface="ＭＳ Ｐゴシック" charset="0"/>
                <a:cs typeface="Arial"/>
                <a:sym typeface="Arial Italic" charset="0"/>
              </a:rPr>
              <a:t>*)</a:t>
            </a:r>
          </a:p>
        </p:txBody>
      </p:sp>
      <p:sp>
        <p:nvSpPr>
          <p:cNvPr id="19" name="Rectangle 27"/>
          <p:cNvSpPr>
            <a:spLocks/>
          </p:cNvSpPr>
          <p:nvPr/>
        </p:nvSpPr>
        <p:spPr bwMode="auto">
          <a:xfrm>
            <a:off x="1511300" y="6146800"/>
            <a:ext cx="3581400" cy="2809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120000"/>
              </a:lnSpc>
              <a:defRPr/>
            </a:pPr>
            <a:r>
              <a:rPr lang="en-US" sz="1000" dirty="0">
                <a:solidFill>
                  <a:prstClr val="black">
                    <a:lumMod val="65000"/>
                    <a:lumOff val="35000"/>
                  </a:prstClr>
                </a:solidFill>
                <a:ea typeface="ＭＳ Ｐゴシック" charset="0"/>
                <a:cs typeface="ＭＳ Ｐゴシック" charset="0"/>
              </a:rPr>
              <a:t>As-needed short-acting beta</a:t>
            </a:r>
            <a:r>
              <a:rPr lang="en-US" sz="1000" baseline="13000" dirty="0">
                <a:solidFill>
                  <a:prstClr val="black">
                    <a:lumMod val="65000"/>
                    <a:lumOff val="35000"/>
                  </a:prstClr>
                </a:solidFill>
                <a:ea typeface="ＭＳ Ｐゴシック" charset="0"/>
                <a:cs typeface="ＭＳ Ｐゴシック" charset="0"/>
              </a:rPr>
              <a:t>2</a:t>
            </a:r>
            <a:r>
              <a:rPr lang="en-US" sz="1000" dirty="0">
                <a:solidFill>
                  <a:prstClr val="black">
                    <a:lumMod val="65000"/>
                    <a:lumOff val="35000"/>
                  </a:prstClr>
                </a:solidFill>
                <a:ea typeface="ＭＳ Ｐゴシック" charset="0"/>
                <a:cs typeface="ＭＳ Ｐゴシック" charset="0"/>
              </a:rPr>
              <a:t>-agonist (SABA)</a:t>
            </a:r>
          </a:p>
        </p:txBody>
      </p:sp>
      <p:sp>
        <p:nvSpPr>
          <p:cNvPr id="20" name="Rectangle 28"/>
          <p:cNvSpPr>
            <a:spLocks/>
          </p:cNvSpPr>
          <p:nvPr/>
        </p:nvSpPr>
        <p:spPr bwMode="auto">
          <a:xfrm>
            <a:off x="5143500" y="6146800"/>
            <a:ext cx="2159000" cy="358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90000"/>
              </a:lnSpc>
              <a:defRPr/>
            </a:pPr>
            <a:r>
              <a:rPr lang="en-US" sz="1000" dirty="0">
                <a:solidFill>
                  <a:prstClr val="black">
                    <a:lumMod val="65000"/>
                    <a:lumOff val="35000"/>
                  </a:prstClr>
                </a:solidFill>
                <a:ea typeface="ＭＳ Ｐゴシック" charset="0"/>
                <a:cs typeface="ＭＳ Ｐゴシック" charset="0"/>
              </a:rPr>
              <a:t>As-needed SABA or </a:t>
            </a:r>
            <a:br>
              <a:rPr lang="en-US" sz="1000" dirty="0">
                <a:solidFill>
                  <a:prstClr val="black">
                    <a:lumMod val="65000"/>
                    <a:lumOff val="35000"/>
                  </a:prstClr>
                </a:solidFill>
                <a:ea typeface="ＭＳ Ｐゴシック" charset="0"/>
                <a:cs typeface="ＭＳ Ｐゴシック" charset="0"/>
              </a:rPr>
            </a:br>
            <a:r>
              <a:rPr lang="en-US" sz="1000" dirty="0">
                <a:solidFill>
                  <a:prstClr val="black">
                    <a:lumMod val="65000"/>
                    <a:lumOff val="35000"/>
                  </a:prstClr>
                </a:solidFill>
                <a:ea typeface="ＭＳ Ｐゴシック" charset="0"/>
                <a:cs typeface="ＭＳ Ｐゴシック" charset="0"/>
              </a:rPr>
              <a:t>low </a:t>
            </a:r>
            <a:r>
              <a:rPr lang="en-US" sz="1000">
                <a:solidFill>
                  <a:prstClr val="black">
                    <a:lumMod val="65000"/>
                    <a:lumOff val="35000"/>
                  </a:prstClr>
                </a:solidFill>
                <a:ea typeface="ＭＳ Ｐゴシック" charset="0"/>
                <a:cs typeface="ＭＳ Ｐゴシック" charset="0"/>
              </a:rPr>
              <a:t>dose </a:t>
            </a:r>
            <a:r>
              <a:rPr lang="en-US" sz="1000" smtClean="0">
                <a:solidFill>
                  <a:prstClr val="black">
                    <a:lumMod val="65000"/>
                    <a:lumOff val="35000"/>
                  </a:prstClr>
                </a:solidFill>
                <a:ea typeface="ＭＳ Ｐゴシック" charset="0"/>
                <a:cs typeface="ＭＳ Ｐゴシック" charset="0"/>
              </a:rPr>
              <a:t>ICS/formoterol</a:t>
            </a:r>
            <a:r>
              <a:rPr lang="en-US" sz="1000" baseline="30000" smtClean="0">
                <a:solidFill>
                  <a:prstClr val="black">
                    <a:lumMod val="65000"/>
                    <a:lumOff val="35000"/>
                  </a:prstClr>
                </a:solidFill>
                <a:ea typeface="ＭＳ Ｐゴシック" charset="0"/>
                <a:cs typeface="ＭＳ Ｐゴシック" charset="0"/>
              </a:rPr>
              <a:t>#</a:t>
            </a:r>
            <a:endParaRPr lang="en-US" sz="1000" baseline="30000" dirty="0">
              <a:solidFill>
                <a:prstClr val="black">
                  <a:lumMod val="65000"/>
                  <a:lumOff val="35000"/>
                </a:prstClr>
              </a:solidFill>
              <a:ea typeface="ＭＳ Ｐゴシック" charset="0"/>
              <a:cs typeface="ＭＳ Ｐゴシック" charset="0"/>
            </a:endParaRPr>
          </a:p>
        </p:txBody>
      </p:sp>
      <p:sp>
        <p:nvSpPr>
          <p:cNvPr id="21" name="Rectangle 29"/>
          <p:cNvSpPr>
            <a:spLocks/>
          </p:cNvSpPr>
          <p:nvPr/>
        </p:nvSpPr>
        <p:spPr bwMode="auto">
          <a:xfrm>
            <a:off x="4925393" y="5065106"/>
            <a:ext cx="890587" cy="4524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Low dose </a:t>
            </a:r>
            <a:br>
              <a:rPr lang="en-US" altLang="en-US" sz="1000" dirty="0">
                <a:solidFill>
                  <a:prstClr val="black"/>
                </a:solidFill>
              </a:rPr>
            </a:br>
            <a:r>
              <a:rPr lang="en-US" altLang="en-US" sz="1000">
                <a:solidFill>
                  <a:prstClr val="black"/>
                </a:solidFill>
              </a:rPr>
              <a:t>ICS/LABA</a:t>
            </a:r>
            <a:r>
              <a:rPr lang="en-US" altLang="en-US" sz="1000" smtClean="0">
                <a:solidFill>
                  <a:prstClr val="black"/>
                </a:solidFill>
              </a:rPr>
              <a:t>**</a:t>
            </a:r>
            <a:endParaRPr lang="en-US" altLang="en-US" sz="1000" dirty="0">
              <a:solidFill>
                <a:prstClr val="black"/>
              </a:solidFill>
            </a:endParaRPr>
          </a:p>
        </p:txBody>
      </p:sp>
      <p:sp>
        <p:nvSpPr>
          <p:cNvPr id="22" name="Rectangle 30"/>
          <p:cNvSpPr>
            <a:spLocks/>
          </p:cNvSpPr>
          <p:nvPr/>
        </p:nvSpPr>
        <p:spPr bwMode="auto">
          <a:xfrm>
            <a:off x="5962498" y="4806344"/>
            <a:ext cx="719138"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Med/high </a:t>
            </a:r>
            <a:br>
              <a:rPr lang="en-US" altLang="en-US" sz="1000" dirty="0">
                <a:solidFill>
                  <a:prstClr val="black"/>
                </a:solidFill>
              </a:rPr>
            </a:br>
            <a:r>
              <a:rPr lang="en-US" altLang="en-US" sz="1000" dirty="0">
                <a:solidFill>
                  <a:prstClr val="black"/>
                </a:solidFill>
              </a:rPr>
              <a:t>ICS/LABA</a:t>
            </a:r>
          </a:p>
        </p:txBody>
      </p:sp>
      <p:sp>
        <p:nvSpPr>
          <p:cNvPr id="23" name="Rectangle 14"/>
          <p:cNvSpPr>
            <a:spLocks/>
          </p:cNvSpPr>
          <p:nvPr/>
        </p:nvSpPr>
        <p:spPr bwMode="auto">
          <a:xfrm>
            <a:off x="468313" y="4676775"/>
            <a:ext cx="869950" cy="4889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900" b="1">
                <a:solidFill>
                  <a:srgbClr val="134679"/>
                </a:solidFill>
                <a:sym typeface="Arial Bold" charset="0"/>
              </a:rPr>
              <a:t>PREFERRED </a:t>
            </a:r>
            <a:br>
              <a:rPr lang="en-US" altLang="en-US" sz="900" b="1">
                <a:solidFill>
                  <a:srgbClr val="134679"/>
                </a:solidFill>
                <a:sym typeface="Arial Bold" charset="0"/>
              </a:rPr>
            </a:br>
            <a:r>
              <a:rPr lang="en-US" altLang="en-US" sz="900" b="1">
                <a:solidFill>
                  <a:srgbClr val="134679"/>
                </a:solidFill>
                <a:sym typeface="Arial Bold" charset="0"/>
              </a:rPr>
              <a:t>CONTROLLER </a:t>
            </a:r>
            <a:br>
              <a:rPr lang="en-US" altLang="en-US" sz="900" b="1">
                <a:solidFill>
                  <a:srgbClr val="134679"/>
                </a:solidFill>
                <a:sym typeface="Arial Bold" charset="0"/>
              </a:rPr>
            </a:br>
            <a:r>
              <a:rPr lang="en-US" altLang="en-US" sz="900" b="1">
                <a:solidFill>
                  <a:srgbClr val="134679"/>
                </a:solidFill>
                <a:sym typeface="Arial Bold" charset="0"/>
              </a:rPr>
              <a:t>CHOICE</a:t>
            </a:r>
          </a:p>
          <a:p>
            <a:pPr eaLnBrk="1" hangingPunct="1">
              <a:lnSpc>
                <a:spcPct val="90000"/>
              </a:lnSpc>
            </a:pPr>
            <a:endParaRPr lang="en-US" altLang="en-US" sz="800" b="1">
              <a:solidFill>
                <a:prstClr val="black"/>
              </a:solidFill>
            </a:endParaRPr>
          </a:p>
        </p:txBody>
      </p:sp>
      <p:sp>
        <p:nvSpPr>
          <p:cNvPr id="24" name="Rectangle 23"/>
          <p:cNvSpPr/>
          <p:nvPr/>
        </p:nvSpPr>
        <p:spPr>
          <a:xfrm rot="18616622">
            <a:off x="3080766" y="2053971"/>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REVIEW RESPONSE</a:t>
            </a:r>
          </a:p>
        </p:txBody>
      </p:sp>
      <p:sp>
        <p:nvSpPr>
          <p:cNvPr id="25" name="Rectangle 24"/>
          <p:cNvSpPr/>
          <p:nvPr/>
        </p:nvSpPr>
        <p:spPr>
          <a:xfrm rot="3533141">
            <a:off x="3184010" y="2063406"/>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smtClean="0">
                <a:ln w="12700">
                  <a:noFill/>
                  <a:prstDash val="solid"/>
                </a:ln>
                <a:solidFill>
                  <a:prstClr val="white"/>
                </a:solidFill>
                <a:cs typeface="Arial"/>
              </a:rPr>
              <a:t>ASSESS</a:t>
            </a:r>
            <a:endParaRPr lang="en-AU" sz="1150" b="1" dirty="0">
              <a:ln w="12700">
                <a:noFill/>
                <a:prstDash val="solid"/>
              </a:ln>
              <a:solidFill>
                <a:prstClr val="white"/>
              </a:solidFill>
              <a:cs typeface="Arial"/>
            </a:endParaRPr>
          </a:p>
        </p:txBody>
      </p:sp>
      <p:sp>
        <p:nvSpPr>
          <p:cNvPr id="26" name="Rectangle 25"/>
          <p:cNvSpPr/>
          <p:nvPr/>
        </p:nvSpPr>
        <p:spPr>
          <a:xfrm rot="20756897">
            <a:off x="3212290" y="2471857"/>
            <a:ext cx="1492013" cy="1214002"/>
          </a:xfrm>
          <a:prstGeom prst="rect">
            <a:avLst/>
          </a:prstGeom>
          <a:noFill/>
        </p:spPr>
        <p:txBody>
          <a:bodyPr spcFirstLastPara="1" wrap="none">
            <a:prstTxWarp prst="textArchDown">
              <a:avLst>
                <a:gd name="adj" fmla="val 16604063"/>
              </a:avLst>
            </a:prstTxWarp>
            <a:spAutoFit/>
          </a:bodyPr>
          <a:lstStyle/>
          <a:p>
            <a:pPr algn="ctr">
              <a:defRPr/>
            </a:pPr>
            <a:r>
              <a:rPr lang="en-AU" sz="1150" b="1" dirty="0">
                <a:ln w="12700">
                  <a:noFill/>
                  <a:prstDash val="solid"/>
                </a:ln>
                <a:solidFill>
                  <a:prstClr val="white"/>
                </a:solidFill>
                <a:ea typeface="ＭＳ Ｐゴシック" charset="0"/>
                <a:cs typeface="Arial"/>
              </a:rPr>
              <a:t>ADJUST TREATMENT</a:t>
            </a:r>
            <a:endParaRPr lang="en-US" sz="1150" b="1" dirty="0">
              <a:ln w="12700">
                <a:noFill/>
                <a:prstDash val="solid"/>
              </a:ln>
              <a:solidFill>
                <a:prstClr val="white"/>
              </a:solidFill>
              <a:ea typeface="ＭＳ Ｐゴシック" charset="0"/>
              <a:cs typeface="ＭＳ Ｐゴシック" charset="0"/>
            </a:endParaRPr>
          </a:p>
        </p:txBody>
      </p:sp>
      <p:sp>
        <p:nvSpPr>
          <p:cNvPr id="27" name="Rectangle 20"/>
          <p:cNvSpPr>
            <a:spLocks/>
          </p:cNvSpPr>
          <p:nvPr/>
        </p:nvSpPr>
        <p:spPr bwMode="auto">
          <a:xfrm>
            <a:off x="5853755" y="5579745"/>
            <a:ext cx="936625" cy="5667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a:solidFill>
                  <a:prstClr val="black">
                    <a:lumMod val="65000"/>
                    <a:lumOff val="35000"/>
                  </a:prstClr>
                </a:solidFill>
                <a:ea typeface="ＭＳ Ｐゴシック" charset="0"/>
                <a:cs typeface="Arial"/>
                <a:sym typeface="Arial Italic" charset="0"/>
              </a:rPr>
              <a:t>Add </a:t>
            </a:r>
            <a:r>
              <a:rPr lang="en-US" sz="850" i="1" kern="0" smtClean="0">
                <a:solidFill>
                  <a:prstClr val="black">
                    <a:lumMod val="65000"/>
                    <a:lumOff val="35000"/>
                  </a:prstClr>
                </a:solidFill>
                <a:ea typeface="ＭＳ Ｐゴシック" charset="0"/>
                <a:cs typeface="Arial"/>
                <a:sym typeface="Arial Italic" charset="0"/>
              </a:rPr>
              <a:t>tiotropium</a:t>
            </a:r>
            <a:r>
              <a:rPr lang="en-US" sz="850" kern="700">
                <a:solidFill>
                  <a:prstClr val="black">
                    <a:lumMod val="65000"/>
                    <a:lumOff val="35000"/>
                  </a:prstClr>
                </a:solidFill>
                <a:cs typeface="Arial"/>
              </a:rPr>
              <a:t>*</a:t>
            </a:r>
            <a:r>
              <a:rPr lang="en-US" sz="850" kern="700" baseline="30000">
                <a:solidFill>
                  <a:prstClr val="black">
                    <a:lumMod val="65000"/>
                    <a:lumOff val="35000"/>
                  </a:prstClr>
                </a:solidFill>
                <a:cs typeface="Arial"/>
                <a:sym typeface="Wingdings 2"/>
              </a:rPr>
              <a:t></a:t>
            </a:r>
            <a:endParaRPr lang="en-US" sz="850" i="1" kern="0" dirty="0">
              <a:solidFill>
                <a:prstClr val="black">
                  <a:lumMod val="65000"/>
                  <a:lumOff val="35000"/>
                </a:prstClr>
              </a:solidFill>
              <a:ea typeface="ＭＳ Ｐゴシック" charset="0"/>
              <a:cs typeface="Arial"/>
              <a:sym typeface="Arial Italic" charset="0"/>
            </a:endParaRPr>
          </a:p>
          <a:p>
            <a:pPr algn="ctr">
              <a:defRPr/>
            </a:pPr>
            <a:r>
              <a:rPr lang="en-US" sz="850" i="1" kern="0" smtClean="0">
                <a:solidFill>
                  <a:prstClr val="black">
                    <a:lumMod val="65000"/>
                    <a:lumOff val="35000"/>
                  </a:prstClr>
                </a:solidFill>
                <a:ea typeface="ＭＳ Ｐゴシック" charset="0"/>
                <a:cs typeface="Arial"/>
                <a:sym typeface="Arial Italic" charset="0"/>
              </a:rPr>
              <a:t>Med/high dose </a:t>
            </a:r>
            <a:br>
              <a:rPr lang="en-US" sz="850" i="1" kern="0" smtClean="0">
                <a:solidFill>
                  <a:prstClr val="black">
                    <a:lumMod val="65000"/>
                    <a:lumOff val="35000"/>
                  </a:prstClr>
                </a:solidFill>
                <a:ea typeface="ＭＳ Ｐゴシック" charset="0"/>
                <a:cs typeface="Arial"/>
                <a:sym typeface="Arial Italic" charset="0"/>
              </a:rPr>
            </a:br>
            <a:r>
              <a:rPr lang="en-US" sz="850" i="1" kern="0" smtClean="0">
                <a:solidFill>
                  <a:prstClr val="black">
                    <a:lumMod val="65000"/>
                    <a:lumOff val="35000"/>
                  </a:prstClr>
                </a:solidFill>
                <a:ea typeface="ＭＳ Ｐゴシック" charset="0"/>
                <a:cs typeface="Arial"/>
                <a:sym typeface="Arial Italic" charset="0"/>
              </a:rPr>
              <a:t>ICS + </a:t>
            </a:r>
            <a:r>
              <a:rPr lang="en-US" sz="850" i="1" kern="0" dirty="0" smtClean="0">
                <a:solidFill>
                  <a:prstClr val="black">
                    <a:lumMod val="65000"/>
                    <a:lumOff val="35000"/>
                  </a:prstClr>
                </a:solidFill>
                <a:ea typeface="ＭＳ Ｐゴシック" charset="0"/>
                <a:cs typeface="Arial"/>
                <a:sym typeface="Arial Italic" charset="0"/>
              </a:rPr>
              <a:t>LTRA </a:t>
            </a:r>
            <a:br>
              <a:rPr lang="en-US" sz="850" i="1" kern="0" dirty="0" smtClean="0">
                <a:solidFill>
                  <a:prstClr val="black">
                    <a:lumMod val="65000"/>
                    <a:lumOff val="35000"/>
                  </a:prstClr>
                </a:solidFill>
                <a:ea typeface="ＭＳ Ｐゴシック" charset="0"/>
                <a:cs typeface="Arial"/>
                <a:sym typeface="Arial Italic" charset="0"/>
              </a:rPr>
            </a:br>
            <a:r>
              <a:rPr lang="en-US" sz="850" i="1" kern="0" dirty="0" smtClean="0">
                <a:solidFill>
                  <a:prstClr val="black">
                    <a:lumMod val="65000"/>
                    <a:lumOff val="35000"/>
                  </a:prstClr>
                </a:solidFill>
                <a:ea typeface="ＭＳ Ｐゴシック" charset="0"/>
                <a:cs typeface="Arial"/>
                <a:sym typeface="Arial Italic" charset="0"/>
              </a:rPr>
              <a:t>(or + </a:t>
            </a:r>
            <a:r>
              <a:rPr lang="en-US" sz="850" i="1" kern="0" dirty="0" err="1" smtClean="0">
                <a:solidFill>
                  <a:prstClr val="black">
                    <a:lumMod val="65000"/>
                    <a:lumOff val="35000"/>
                  </a:prstClr>
                </a:solidFill>
                <a:ea typeface="ＭＳ Ｐゴシック" charset="0"/>
                <a:cs typeface="Arial"/>
                <a:sym typeface="Arial Italic" charset="0"/>
              </a:rPr>
              <a:t>theoph</a:t>
            </a:r>
            <a:r>
              <a:rPr lang="en-US" sz="850" i="1" kern="0" dirty="0" smtClean="0">
                <a:solidFill>
                  <a:prstClr val="black">
                    <a:lumMod val="65000"/>
                    <a:lumOff val="35000"/>
                  </a:prstClr>
                </a:solidFill>
                <a:ea typeface="ＭＳ Ｐゴシック" charset="0"/>
                <a:cs typeface="Arial"/>
                <a:sym typeface="Arial Italic" charset="0"/>
              </a:rPr>
              <a:t>*)</a:t>
            </a:r>
            <a:endParaRPr lang="en-US" sz="850" i="1" kern="0" dirty="0">
              <a:solidFill>
                <a:prstClr val="black">
                  <a:lumMod val="65000"/>
                  <a:lumOff val="35000"/>
                </a:prstClr>
              </a:solidFill>
              <a:ea typeface="ＭＳ Ｐゴシック" charset="0"/>
              <a:cs typeface="Arial"/>
              <a:sym typeface="Arial Italic" charset="0"/>
            </a:endParaRPr>
          </a:p>
        </p:txBody>
      </p:sp>
      <p:sp>
        <p:nvSpPr>
          <p:cNvPr id="28" name="Rectangle 21"/>
          <p:cNvSpPr>
            <a:spLocks/>
          </p:cNvSpPr>
          <p:nvPr/>
        </p:nvSpPr>
        <p:spPr bwMode="auto">
          <a:xfrm>
            <a:off x="6702699" y="5579745"/>
            <a:ext cx="687512" cy="4365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smtClean="0">
                <a:solidFill>
                  <a:prstClr val="black">
                    <a:lumMod val="65000"/>
                    <a:lumOff val="35000"/>
                  </a:prstClr>
                </a:solidFill>
                <a:ea typeface="ＭＳ Ｐゴシック" charset="0"/>
                <a:cs typeface="Arial"/>
                <a:sym typeface="Arial Italic" charset="0"/>
              </a:rPr>
              <a:t>Add </a:t>
            </a:r>
            <a:r>
              <a:rPr lang="en-US" sz="850" i="1" kern="0" dirty="0">
                <a:solidFill>
                  <a:prstClr val="black">
                    <a:lumMod val="65000"/>
                    <a:lumOff val="35000"/>
                  </a:prstClr>
                </a:solidFill>
                <a:ea typeface="ＭＳ Ｐゴシック" charset="0"/>
                <a:cs typeface="Arial"/>
                <a:sym typeface="Arial Italic" charset="0"/>
              </a:rPr>
              <a:t>low </a:t>
            </a:r>
            <a:br>
              <a:rPr lang="en-US" sz="850" i="1" kern="0" dirty="0">
                <a:solidFill>
                  <a:prstClr val="black">
                    <a:lumMod val="65000"/>
                    <a:lumOff val="35000"/>
                  </a:prstClr>
                </a:solidFill>
                <a:ea typeface="ＭＳ Ｐゴシック" charset="0"/>
                <a:cs typeface="Arial"/>
                <a:sym typeface="Arial Italic" charset="0"/>
              </a:rPr>
            </a:br>
            <a:r>
              <a:rPr lang="en-US" sz="850" i="1" kern="0" dirty="0">
                <a:solidFill>
                  <a:prstClr val="black">
                    <a:lumMod val="65000"/>
                    <a:lumOff val="35000"/>
                  </a:prstClr>
                </a:solidFill>
                <a:ea typeface="ＭＳ Ｐゴシック" charset="0"/>
                <a:cs typeface="Arial"/>
                <a:sym typeface="Arial Italic" charset="0"/>
              </a:rPr>
              <a:t>dose OCS</a:t>
            </a:r>
          </a:p>
        </p:txBody>
      </p:sp>
      <p:sp>
        <p:nvSpPr>
          <p:cNvPr id="29" name="Rectangle 34"/>
          <p:cNvSpPr>
            <a:spLocks/>
          </p:cNvSpPr>
          <p:nvPr/>
        </p:nvSpPr>
        <p:spPr bwMode="auto">
          <a:xfrm>
            <a:off x="6733377" y="4406361"/>
            <a:ext cx="626156" cy="7176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lnSpc>
                <a:spcPct val="90000"/>
              </a:lnSpc>
              <a:defRPr/>
            </a:pPr>
            <a:r>
              <a:rPr lang="en-US" sz="900" kern="700">
                <a:solidFill>
                  <a:prstClr val="black"/>
                </a:solidFill>
                <a:cs typeface="Arial"/>
              </a:rPr>
              <a:t>Refer for add-on treatment </a:t>
            </a:r>
          </a:p>
          <a:p>
            <a:pPr algn="ctr">
              <a:lnSpc>
                <a:spcPct val="90000"/>
              </a:lnSpc>
              <a:defRPr/>
            </a:pPr>
            <a:r>
              <a:rPr lang="en-US" sz="750" kern="700">
                <a:solidFill>
                  <a:prstClr val="black"/>
                </a:solidFill>
                <a:cs typeface="Arial"/>
              </a:rPr>
              <a:t>e.g</a:t>
            </a:r>
            <a:r>
              <a:rPr lang="en-US" sz="750" kern="700" smtClean="0">
                <a:solidFill>
                  <a:prstClr val="black"/>
                </a:solidFill>
                <a:cs typeface="Arial"/>
              </a:rPr>
              <a:t>. </a:t>
            </a:r>
            <a:endParaRPr lang="en-US" sz="750" kern="700">
              <a:solidFill>
                <a:prstClr val="black"/>
              </a:solidFill>
              <a:cs typeface="Arial"/>
            </a:endParaRPr>
          </a:p>
          <a:p>
            <a:pPr algn="ctr">
              <a:lnSpc>
                <a:spcPct val="90000"/>
              </a:lnSpc>
              <a:defRPr/>
            </a:pPr>
            <a:r>
              <a:rPr lang="en-US" sz="750" kern="700" smtClean="0">
                <a:solidFill>
                  <a:prstClr val="black"/>
                </a:solidFill>
                <a:cs typeface="Arial"/>
              </a:rPr>
              <a:t>tiotropium,*</a:t>
            </a:r>
            <a:r>
              <a:rPr lang="en-US" sz="750" kern="700" baseline="30000" smtClean="0">
                <a:solidFill>
                  <a:prstClr val="black"/>
                </a:solidFill>
                <a:cs typeface="Arial"/>
                <a:sym typeface="Wingdings 2"/>
              </a:rPr>
              <a:t></a:t>
            </a:r>
            <a:r>
              <a:rPr lang="en-US" sz="750" kern="700" smtClean="0">
                <a:solidFill>
                  <a:prstClr val="black"/>
                </a:solidFill>
                <a:cs typeface="Arial"/>
              </a:rPr>
              <a:t> anti-IgE, </a:t>
            </a:r>
            <a:br>
              <a:rPr lang="en-US" sz="750" kern="700" smtClean="0">
                <a:solidFill>
                  <a:prstClr val="black"/>
                </a:solidFill>
                <a:cs typeface="Arial"/>
              </a:rPr>
            </a:br>
            <a:r>
              <a:rPr lang="en-US" sz="750" kern="700" smtClean="0">
                <a:solidFill>
                  <a:prstClr val="black"/>
                </a:solidFill>
                <a:cs typeface="Arial"/>
              </a:rPr>
              <a:t>anti-IL5*</a:t>
            </a:r>
            <a:endParaRPr lang="en-US" sz="750" kern="700">
              <a:solidFill>
                <a:prstClr val="black"/>
              </a:solidFill>
              <a:cs typeface="Arial"/>
            </a:endParaRPr>
          </a:p>
        </p:txBody>
      </p:sp>
      <p:sp>
        <p:nvSpPr>
          <p:cNvPr id="30" name="Rectangle 8"/>
          <p:cNvSpPr>
            <a:spLocks/>
          </p:cNvSpPr>
          <p:nvPr/>
        </p:nvSpPr>
        <p:spPr bwMode="auto">
          <a:xfrm>
            <a:off x="168275" y="6650038"/>
            <a:ext cx="2798763"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cs typeface="Arial" pitchFamily="34" charset="0"/>
                <a:sym typeface="Arial Italic" charset="0"/>
              </a:rPr>
              <a:t>GINA </a:t>
            </a:r>
            <a:r>
              <a:rPr lang="en-US" altLang="en-US" sz="1200" i="1" smtClean="0">
                <a:solidFill>
                  <a:srgbClr val="FFFFFF"/>
                </a:solidFill>
                <a:cs typeface="Arial" pitchFamily="34" charset="0"/>
                <a:sym typeface="Arial Italic" charset="0"/>
              </a:rPr>
              <a:t>2018, </a:t>
            </a:r>
            <a:r>
              <a:rPr lang="en-US" altLang="en-US" sz="1200" i="1" dirty="0">
                <a:solidFill>
                  <a:srgbClr val="FFFFFF"/>
                </a:solidFill>
                <a:cs typeface="Arial" pitchFamily="34" charset="0"/>
                <a:sym typeface="Arial Italic" charset="0"/>
              </a:rPr>
              <a:t>Box 3-5 </a:t>
            </a:r>
            <a:r>
              <a:rPr lang="en-US" altLang="en-US" sz="1200" i="1" dirty="0" smtClean="0">
                <a:solidFill>
                  <a:srgbClr val="FFFFFF"/>
                </a:solidFill>
                <a:cs typeface="Arial" pitchFamily="34" charset="0"/>
                <a:sym typeface="Arial Italic" charset="0"/>
              </a:rPr>
              <a:t> (2/8) (upper </a:t>
            </a:r>
            <a:r>
              <a:rPr lang="en-US" altLang="en-US" sz="1200" i="1" dirty="0">
                <a:solidFill>
                  <a:srgbClr val="FFFFFF"/>
                </a:solidFill>
                <a:cs typeface="Arial" pitchFamily="34" charset="0"/>
                <a:sym typeface="Arial Italic" charset="0"/>
              </a:rPr>
              <a:t>part)</a:t>
            </a:r>
          </a:p>
        </p:txBody>
      </p:sp>
      <p:sp>
        <p:nvSpPr>
          <p:cNvPr id="31" name="Oval 30"/>
          <p:cNvSpPr/>
          <p:nvPr/>
        </p:nvSpPr>
        <p:spPr>
          <a:xfrm rot="20791124">
            <a:off x="4632213" y="4066872"/>
            <a:ext cx="2190147" cy="778481"/>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6829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sp>
        <p:nvSpPr>
          <p:cNvPr id="8" name="Content Placeholder 1"/>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Steps 3-4</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From the large FDA LABA safety studies: adding LABA to ICS in a combination inhaler reduces risk of exacerbations and improves symptoms and lung function, compared with the same dose of ICS alone</a:t>
            </a:r>
            <a:endParaRPr lang="en-AU" sz="1600" i="1" dirty="0" smtClean="0"/>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AU" sz="1600" b="0" i="1"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tabLst/>
              <a:defRPr/>
            </a:pPr>
            <a:r>
              <a:rPr kumimoji="0" lang="en-AU" sz="1600" b="0" i="1" u="none" strike="noStrike" kern="1200" cap="none" spc="0" normalizeH="0" baseline="0" noProof="0" dirty="0" err="1" smtClean="0">
                <a:ln>
                  <a:noFill/>
                </a:ln>
                <a:solidFill>
                  <a:schemeClr val="tx1"/>
                </a:solidFill>
                <a:effectLst/>
                <a:uLnTx/>
                <a:uFillTx/>
                <a:latin typeface="+mn-lt"/>
                <a:ea typeface="+mn-ea"/>
                <a:cs typeface="+mn-cs"/>
              </a:rPr>
              <a:t>Stempel</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 NEJM 2016</a:t>
            </a:r>
          </a:p>
          <a:p>
            <a:pPr marL="742950" marR="0" lvl="1" indent="-285750" algn="l" defTabSz="457200" rtl="0" eaLnBrk="1" fontAlgn="auto" latinLnBrk="0" hangingPunct="1">
              <a:lnSpc>
                <a:spcPct val="100000"/>
              </a:lnSpc>
              <a:spcBef>
                <a:spcPct val="20000"/>
              </a:spcBef>
              <a:spcAft>
                <a:spcPts val="0"/>
              </a:spcAft>
              <a:buClrTx/>
              <a:buSzTx/>
              <a:tabLst/>
              <a:defRPr/>
            </a:pPr>
            <a:r>
              <a:rPr kumimoji="0" lang="en-AU" sz="1600" b="0" i="1" u="none" strike="noStrike" kern="1200" cap="none" spc="0" normalizeH="0" baseline="0" noProof="0" dirty="0" smtClean="0">
                <a:ln>
                  <a:noFill/>
                </a:ln>
                <a:solidFill>
                  <a:schemeClr val="tx1"/>
                </a:solidFill>
                <a:effectLst/>
                <a:uLnTx/>
                <a:uFillTx/>
                <a:latin typeface="+mn-lt"/>
                <a:ea typeface="+mn-ea"/>
                <a:cs typeface="+mn-cs"/>
              </a:rPr>
              <a:t> Peters NEJM 2016</a:t>
            </a:r>
            <a:endParaRPr kumimoji="0" lang="en-AU" sz="28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AU"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itle 2"/>
          <p:cNvSpPr>
            <a:spLocks noGrp="1"/>
          </p:cNvSpPr>
          <p:nvPr>
            <p:ph type="title"/>
          </p:nvPr>
        </p:nvSpPr>
        <p:spPr>
          <a:xfrm>
            <a:off x="457200" y="274638"/>
            <a:ext cx="8229600" cy="1143000"/>
          </a:xfrm>
        </p:spPr>
        <p:txBody>
          <a:bodyPr/>
          <a:lstStyle/>
          <a:p>
            <a:r>
              <a:rPr lang="en-AU" b="1" dirty="0" smtClean="0"/>
              <a:t>Treatment steps – changes in 2018</a:t>
            </a:r>
            <a:endParaRPr lang="en-AU"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sp>
        <p:nvSpPr>
          <p:cNvPr id="3" name="Content Placeholder 2"/>
          <p:cNvSpPr txBox="1">
            <a:spLocks/>
          </p:cNvSpPr>
          <p:nvPr/>
        </p:nvSpPr>
        <p:spPr>
          <a:xfrm>
            <a:off x="457200" y="1600200"/>
            <a:ext cx="8229600" cy="503555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Follow up </a:t>
            </a:r>
            <a:r>
              <a:rPr kumimoji="0" lang="en-AU" sz="3200" b="0" i="0" u="none" strike="noStrike" kern="1200" cap="none" spc="0" normalizeH="0" baseline="0" noProof="0" dirty="0" smtClean="0">
                <a:ln>
                  <a:noFill/>
                </a:ln>
                <a:solidFill>
                  <a:srgbClr val="FF0000"/>
                </a:solidFill>
                <a:effectLst/>
                <a:uLnTx/>
                <a:uFillTx/>
                <a:latin typeface="+mn-lt"/>
                <a:ea typeface="+mn-ea"/>
                <a:cs typeface="+mn-cs"/>
              </a:rPr>
              <a:t>all </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patients regularly after an exacerbation, until symptoms and lung function return to normal</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Patients are at increased risk during recovery from an exacerbation</a:t>
            </a: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The opportunity</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Exacerbations often represent failures in chronic asthma care, </a:t>
            </a:r>
            <a:br>
              <a:rPr kumimoji="0" lang="en-AU" sz="2800" b="0" i="0" u="none" strike="noStrike" kern="1200" cap="none" spc="0" normalizeH="0" baseline="0" noProof="0" dirty="0" smtClean="0">
                <a:ln>
                  <a:noFill/>
                </a:ln>
                <a:solidFill>
                  <a:schemeClr val="tx1"/>
                </a:solidFill>
                <a:effectLst/>
                <a:uLnTx/>
                <a:uFillTx/>
                <a:latin typeface="+mn-lt"/>
                <a:ea typeface="+mn-ea"/>
                <a:cs typeface="+mn-cs"/>
              </a:rPr>
            </a:br>
            <a:r>
              <a:rPr kumimoji="0" lang="en-AU" sz="2800" b="0" i="0" u="none" strike="noStrike" kern="1200" cap="none" spc="0" normalizeH="0" baseline="0" noProof="0" dirty="0" smtClean="0">
                <a:ln>
                  <a:noFill/>
                </a:ln>
                <a:solidFill>
                  <a:schemeClr val="tx1"/>
                </a:solidFill>
                <a:effectLst/>
                <a:uLnTx/>
                <a:uFillTx/>
                <a:latin typeface="+mn-lt"/>
                <a:ea typeface="+mn-ea"/>
                <a:cs typeface="+mn-cs"/>
              </a:rPr>
              <a:t>and they provide opportunities to review the patient’s asthma management </a:t>
            </a:r>
          </a:p>
        </p:txBody>
      </p:sp>
      <p:sp>
        <p:nvSpPr>
          <p:cNvPr id="4" name="Title 1"/>
          <p:cNvSpPr>
            <a:spLocks noGrp="1"/>
          </p:cNvSpPr>
          <p:nvPr>
            <p:ph type="title"/>
          </p:nvPr>
        </p:nvSpPr>
        <p:spPr>
          <a:xfrm>
            <a:off x="457200" y="274638"/>
            <a:ext cx="8229600" cy="1143000"/>
          </a:xfrm>
        </p:spPr>
        <p:txBody>
          <a:bodyPr>
            <a:normAutofit/>
          </a:bodyPr>
          <a:lstStyle/>
          <a:p>
            <a:r>
              <a:rPr lang="en-AU" b="1" dirty="0" smtClean="0"/>
              <a:t>Follow-up after an asthma exacerbation</a:t>
            </a:r>
            <a:endParaRPr lang="en-AU"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sp>
        <p:nvSpPr>
          <p:cNvPr id="3" name="Content Placeholder 2"/>
          <p:cNvSpPr txBox="1">
            <a:spLocks/>
          </p:cNvSpPr>
          <p:nvPr/>
        </p:nvSpPr>
        <p:spPr>
          <a:xfrm>
            <a:off x="457200" y="1600200"/>
            <a:ext cx="8229600" cy="503555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At follow-up </a:t>
            </a:r>
            <a:r>
              <a:rPr kumimoji="0" lang="en-AU" sz="3200" b="0" i="0" u="none" strike="noStrike" kern="1200" cap="none" spc="0" normalizeH="0" baseline="0" noProof="0" dirty="0" err="1" smtClean="0">
                <a:ln>
                  <a:noFill/>
                </a:ln>
                <a:solidFill>
                  <a:schemeClr val="tx1"/>
                </a:solidFill>
                <a:effectLst/>
                <a:uLnTx/>
                <a:uFillTx/>
                <a:latin typeface="+mn-lt"/>
                <a:ea typeface="+mn-ea"/>
                <a:cs typeface="+mn-cs"/>
              </a:rPr>
              <a:t>visit(s</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 check:</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Patient’s understanding of cause of flare-up</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Modifiable risk factors, e.g. smoking</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Adherence with medications </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effectLst/>
                <a:uLnTx/>
                <a:uFillTx/>
                <a:latin typeface="+mn-lt"/>
                <a:ea typeface="+mn-ea"/>
                <a:cs typeface="+mn-cs"/>
              </a:rPr>
              <a:t>SABA is being taken only as-needed, not regularly</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Inhaler technique skills</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Written asthma action plan</a:t>
            </a: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itle 1"/>
          <p:cNvSpPr>
            <a:spLocks noGrp="1"/>
          </p:cNvSpPr>
          <p:nvPr>
            <p:ph type="title"/>
          </p:nvPr>
        </p:nvSpPr>
        <p:spPr>
          <a:xfrm>
            <a:off x="457200" y="274638"/>
            <a:ext cx="8229600" cy="1143000"/>
          </a:xfrm>
        </p:spPr>
        <p:txBody>
          <a:bodyPr>
            <a:normAutofit/>
          </a:bodyPr>
          <a:lstStyle/>
          <a:p>
            <a:r>
              <a:rPr lang="en-AU" b="1" dirty="0" smtClean="0"/>
              <a:t>Follow-up after an asthma exacerbation</a:t>
            </a:r>
            <a:endParaRPr lang="en-AU"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a Main\1USOS\Customers\UAE\Delta Advertising\Alhussam Quotes\RCP Speakers event\Cases\bullets\Slide3.PNG"/>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0" y="990602"/>
            <a:ext cx="7086600" cy="1235075"/>
          </a:xfrm>
          <a:prstGeom prst="rect">
            <a:avLst/>
          </a:prstGeom>
          <a:noFill/>
          <a:ln>
            <a:noFill/>
          </a:ln>
        </p:spPr>
      </p:pic>
      <p:sp>
        <p:nvSpPr>
          <p:cNvPr id="3" name="Text Box 2"/>
          <p:cNvSpPr txBox="1">
            <a:spLocks noChangeArrowheads="1"/>
          </p:cNvSpPr>
          <p:nvPr/>
        </p:nvSpPr>
        <p:spPr bwMode="auto">
          <a:xfrm>
            <a:off x="160021" y="990602"/>
            <a:ext cx="6797675" cy="1200329"/>
          </a:xfrm>
          <a:prstGeom prst="rect">
            <a:avLst/>
          </a:prstGeom>
          <a:noFill/>
          <a:ln w="9525">
            <a:noFill/>
            <a:miter lim="800000"/>
            <a:headEnd/>
            <a:tailEnd/>
          </a:ln>
        </p:spPr>
        <p:txBody>
          <a:bodyPr rot="0" vert="horz" wrap="square" lIns="91440" tIns="45720" rIns="91440" bIns="45720" anchor="t" anchorCtr="0">
            <a:spAutoFit/>
          </a:bodyPr>
          <a:lstStyle/>
          <a:p>
            <a:r>
              <a:rPr lang="en-US" sz="3600" b="1" i="1" dirty="0">
                <a:solidFill>
                  <a:schemeClr val="bg1"/>
                </a:solidFill>
              </a:rPr>
              <a:t>What is the value that is measured by spirometry? </a:t>
            </a:r>
            <a:endParaRPr lang="en-US" sz="3600" dirty="0">
              <a:solidFill>
                <a:schemeClr val="bg1"/>
              </a:solidFill>
            </a:endParaRPr>
          </a:p>
        </p:txBody>
      </p:sp>
      <p:sp>
        <p:nvSpPr>
          <p:cNvPr id="8" name="Rectangle 7"/>
          <p:cNvSpPr/>
          <p:nvPr/>
        </p:nvSpPr>
        <p:spPr>
          <a:xfrm>
            <a:off x="258418" y="2590800"/>
            <a:ext cx="6904382" cy="1815882"/>
          </a:xfrm>
          <a:prstGeom prst="rect">
            <a:avLst/>
          </a:prstGeom>
        </p:spPr>
        <p:txBody>
          <a:bodyPr wrap="square">
            <a:spAutoFit/>
          </a:bodyPr>
          <a:lstStyle/>
          <a:p>
            <a:r>
              <a:rPr lang="en-US" sz="2800" dirty="0"/>
              <a:t>a. Residual volume</a:t>
            </a:r>
          </a:p>
          <a:p>
            <a:r>
              <a:rPr lang="en-US" sz="2800" dirty="0"/>
              <a:t>b. Total lung capacity</a:t>
            </a:r>
          </a:p>
          <a:p>
            <a:r>
              <a:rPr lang="en-US" sz="2800" dirty="0"/>
              <a:t>c. Functional residual capacity</a:t>
            </a:r>
          </a:p>
          <a:p>
            <a:r>
              <a:rPr lang="en-US" sz="2800" dirty="0"/>
              <a:t>d. Forced expiratory volume  </a:t>
            </a:r>
            <a:r>
              <a:rPr lang="en-US" sz="2800" dirty="0">
                <a:effectLst/>
              </a:rPr>
              <a:t> </a:t>
            </a:r>
            <a:r>
              <a:rPr lang="en-US" sz="2800" dirty="0"/>
              <a:t> </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6" name="Rectangle 5"/>
          <p:cNvSpPr/>
          <p:nvPr/>
        </p:nvSpPr>
        <p:spPr>
          <a:xfrm>
            <a:off x="5109123" y="17127"/>
            <a:ext cx="4029278" cy="9144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62799" y="76199"/>
            <a:ext cx="1975601"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5481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371601"/>
            <a:ext cx="8259417" cy="2246769"/>
          </a:xfrm>
          <a:prstGeom prst="rect">
            <a:avLst/>
          </a:prstGeom>
        </p:spPr>
        <p:txBody>
          <a:bodyPr wrap="square">
            <a:spAutoFit/>
          </a:bodyPr>
          <a:lstStyle/>
          <a:p>
            <a:r>
              <a:rPr lang="en-US" sz="2800" b="1" i="1" dirty="0">
                <a:solidFill>
                  <a:srgbClr val="C00000"/>
                </a:solidFill>
              </a:rPr>
              <a:t>What's the role of spirometry in</a:t>
            </a:r>
            <a:r>
              <a:rPr lang="en-US" sz="2800" b="1" i="1" dirty="0" smtClean="0">
                <a:solidFill>
                  <a:srgbClr val="C00000"/>
                </a:solidFill>
              </a:rPr>
              <a:t> asthma</a:t>
            </a:r>
            <a:r>
              <a:rPr lang="en-US" sz="2800" b="1" i="1" dirty="0">
                <a:solidFill>
                  <a:srgbClr val="C00000"/>
                </a:solidFill>
              </a:rPr>
              <a:t>?</a:t>
            </a:r>
            <a:endParaRPr lang="en-US" sz="2800" b="1" dirty="0">
              <a:solidFill>
                <a:srgbClr val="C00000"/>
              </a:solidFill>
            </a:endParaRPr>
          </a:p>
          <a:p>
            <a:pPr marL="457200" indent="-457200">
              <a:buFont typeface="Wingdings" pitchFamily="2" charset="2"/>
              <a:buChar char="§"/>
            </a:pPr>
            <a:r>
              <a:rPr lang="en-US" sz="2800" b="1" dirty="0"/>
              <a:t>Lung function </a:t>
            </a:r>
            <a:r>
              <a:rPr lang="en-US" sz="2800" b="1" dirty="0">
                <a:solidFill>
                  <a:srgbClr val="FF0000"/>
                </a:solidFill>
              </a:rPr>
              <a:t>should </a:t>
            </a:r>
            <a:r>
              <a:rPr lang="en-US" sz="2800" b="1" dirty="0"/>
              <a:t>be assessed at diagnosis or start of treatment; after 3–6 months of controller treatment to assess the patient’s personal best FEV1; and periodically thereafter.</a:t>
            </a:r>
            <a:r>
              <a:rPr lang="en-US" sz="2800" b="1" dirty="0" smtClean="0"/>
              <a:t> </a:t>
            </a:r>
            <a:endParaRPr lang="en-US" sz="2800" b="1" dirty="0"/>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9570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40452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533400" y="616805"/>
            <a:ext cx="3277760" cy="830997"/>
          </a:xfrm>
          <a:prstGeom prst="rect">
            <a:avLst/>
          </a:prstGeom>
          <a:noFill/>
        </p:spPr>
        <p:txBody>
          <a:bodyPr wrap="none" rtlCol="0">
            <a:spAutoFit/>
          </a:bodyPr>
          <a:lstStyle/>
          <a:p>
            <a:r>
              <a:rPr lang="en-US" sz="4800" dirty="0">
                <a:solidFill>
                  <a:schemeClr val="bg1"/>
                </a:solidFill>
              </a:rPr>
              <a:t>Examination</a:t>
            </a:r>
          </a:p>
        </p:txBody>
      </p:sp>
      <p:sp>
        <p:nvSpPr>
          <p:cNvPr id="6" name="Rectangle 5"/>
          <p:cNvSpPr/>
          <p:nvPr/>
        </p:nvSpPr>
        <p:spPr>
          <a:xfrm>
            <a:off x="228601" y="1694795"/>
            <a:ext cx="8640417" cy="523220"/>
          </a:xfrm>
          <a:prstGeom prst="rect">
            <a:avLst/>
          </a:prstGeom>
        </p:spPr>
        <p:txBody>
          <a:bodyPr wrap="square">
            <a:spAutoFit/>
          </a:bodyPr>
          <a:lstStyle/>
          <a:p>
            <a:pPr marL="457200" indent="-457200">
              <a:buFont typeface="Wingdings" pitchFamily="2" charset="2"/>
              <a:buChar char="§"/>
            </a:pPr>
            <a:r>
              <a:rPr lang="en-US" sz="2800" b="1" dirty="0"/>
              <a:t>Spirometry:</a:t>
            </a:r>
            <a:endParaRPr lang="en-US" sz="2800" dirty="0"/>
          </a:p>
        </p:txBody>
      </p:sp>
      <p:graphicFrame>
        <p:nvGraphicFramePr>
          <p:cNvPr id="2" name="Table 1"/>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02179244"/>
              </p:ext>
            </p:extLst>
          </p:nvPr>
        </p:nvGraphicFramePr>
        <p:xfrm>
          <a:off x="533401" y="2514600"/>
          <a:ext cx="7772400" cy="3419856"/>
        </p:xfrm>
        <a:graphic>
          <a:graphicData uri="http://schemas.openxmlformats.org/drawingml/2006/table">
            <a:tbl>
              <a:tblPr firstRow="1" firstCol="1" bandRow="1" bandCol="1">
                <a:tableStyleId>{5C22544A-7EE6-4342-B048-85BDC9FD1C3A}</a:tableStyleId>
              </a:tblPr>
              <a:tblGrid>
                <a:gridCol w="1766958">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0"/>
                    </a:ext>
                  </a:extLst>
                </a:gridCol>
                <a:gridCol w="1460783">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1"/>
                    </a:ext>
                  </a:extLst>
                </a:gridCol>
                <a:gridCol w="1460783">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2"/>
                    </a:ext>
                  </a:extLst>
                </a:gridCol>
                <a:gridCol w="1541938">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3"/>
                    </a:ext>
                  </a:extLst>
                </a:gridCol>
                <a:gridCol w="1541938">
                  <a:extLst>
                    <a:ext uri="{9D8B030D-6E8A-4147-A177-3AD203B41FA5}">
                      <a16:col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20004"/>
                    </a:ext>
                  </a:extLst>
                </a:gridCol>
              </a:tblGrid>
              <a:tr h="579120">
                <a:tc rowSpan="2">
                  <a:txBody>
                    <a:bodyPr/>
                    <a:lstStyle/>
                    <a:p>
                      <a:pPr marL="0" marR="0" algn="ctr">
                        <a:lnSpc>
                          <a:spcPct val="115000"/>
                        </a:lnSpc>
                        <a:spcBef>
                          <a:spcPts val="0"/>
                        </a:spcBef>
                        <a:spcAft>
                          <a:spcPts val="1000"/>
                        </a:spcAft>
                      </a:pPr>
                      <a:r>
                        <a:rPr lang="en-US" sz="2400" b="1" dirty="0">
                          <a:effectLst/>
                        </a:rPr>
                        <a:t>Test</a:t>
                      </a:r>
                      <a:endParaRPr lang="en-US" sz="2400" b="1" dirty="0">
                        <a:effectLst/>
                        <a:latin typeface="Calibri"/>
                        <a:ea typeface="Times New Roman"/>
                        <a:cs typeface="Arial"/>
                      </a:endParaRPr>
                    </a:p>
                  </a:txBody>
                  <a:tcPr marL="68580" marR="68580" marT="0" marB="0" anchor="ctr"/>
                </a:tc>
                <a:tc gridSpan="3">
                  <a:txBody>
                    <a:bodyPr/>
                    <a:lstStyle/>
                    <a:p>
                      <a:pPr marL="0" marR="0" algn="ctr">
                        <a:lnSpc>
                          <a:spcPct val="115000"/>
                        </a:lnSpc>
                        <a:spcBef>
                          <a:spcPts val="0"/>
                        </a:spcBef>
                        <a:spcAft>
                          <a:spcPts val="1000"/>
                        </a:spcAft>
                      </a:pPr>
                      <a:r>
                        <a:rPr lang="en-US" sz="2400" b="1">
                          <a:effectLst/>
                        </a:rPr>
                        <a:t>Pre-Bronchodilator (BD)</a:t>
                      </a:r>
                      <a:endParaRPr lang="en-US" sz="2400" b="1">
                        <a:effectLst/>
                        <a:latin typeface="Calibri"/>
                        <a:ea typeface="Times New Roman"/>
                        <a:cs typeface="Arial"/>
                      </a:endParaRPr>
                    </a:p>
                  </a:txBody>
                  <a:tcPr marL="68580" marR="68580" marT="0" marB="0" anchor="ct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1000"/>
                        </a:spcAft>
                      </a:pPr>
                      <a:r>
                        <a:rPr lang="en-US" sz="2400" b="1">
                          <a:effectLst/>
                        </a:rPr>
                        <a:t>Post- BD</a:t>
                      </a:r>
                      <a:endParaRPr lang="en-US" sz="2400" b="1">
                        <a:effectLst/>
                        <a:latin typeface="Calibri"/>
                        <a:ea typeface="Times New Roman"/>
                        <a:cs typeface="Arial"/>
                      </a:endParaRPr>
                    </a:p>
                  </a:txBody>
                  <a:tcPr marL="68580" marR="68580" marT="0" marB="0" anchor="ct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0"/>
                  </a:ext>
                </a:extLst>
              </a:tr>
              <a:tr h="579120">
                <a:tc vMerge="1">
                  <a:txBody>
                    <a:bodyPr/>
                    <a:lstStyle/>
                    <a:p>
                      <a:endParaRPr lang="en-US"/>
                    </a:p>
                  </a:txBody>
                  <a:tcPr/>
                </a:tc>
                <a:tc>
                  <a:txBody>
                    <a:bodyPr/>
                    <a:lstStyle/>
                    <a:p>
                      <a:pPr marL="0" marR="0" algn="ctr">
                        <a:lnSpc>
                          <a:spcPct val="115000"/>
                        </a:lnSpc>
                        <a:spcBef>
                          <a:spcPts val="0"/>
                        </a:spcBef>
                        <a:spcAft>
                          <a:spcPts val="1000"/>
                        </a:spcAft>
                      </a:pPr>
                      <a:r>
                        <a:rPr lang="en-US" sz="2400" b="1">
                          <a:effectLst/>
                        </a:rPr>
                        <a:t>Actual</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Predicted</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 Predicted</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Actual</a:t>
                      </a:r>
                      <a:endParaRPr lang="en-US" sz="2400" b="1">
                        <a:effectLst/>
                        <a:latin typeface="Calibri"/>
                        <a:ea typeface="Times New Roman"/>
                        <a:cs typeface="Arial"/>
                      </a:endParaRPr>
                    </a:p>
                  </a:txBody>
                  <a:tcPr marL="68580" marR="68580" marT="0" marB="0" anchor="ct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1"/>
                  </a:ext>
                </a:extLst>
              </a:tr>
              <a:tr h="579120">
                <a:tc>
                  <a:txBody>
                    <a:bodyPr/>
                    <a:lstStyle/>
                    <a:p>
                      <a:pPr marL="0" marR="0" algn="ctr">
                        <a:lnSpc>
                          <a:spcPct val="115000"/>
                        </a:lnSpc>
                        <a:spcBef>
                          <a:spcPts val="0"/>
                        </a:spcBef>
                        <a:spcAft>
                          <a:spcPts val="1000"/>
                        </a:spcAft>
                      </a:pPr>
                      <a:r>
                        <a:rPr lang="en-US" sz="2400" b="1">
                          <a:effectLst/>
                        </a:rPr>
                        <a:t>FVC (L)</a:t>
                      </a:r>
                      <a:endParaRPr lang="en-US" sz="2400" b="1">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400" b="1">
                          <a:effectLst/>
                        </a:rPr>
                        <a:t>3.00</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3.09</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97</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3.20</a:t>
                      </a:r>
                      <a:endParaRPr lang="en-US" sz="2400" b="1">
                        <a:effectLst/>
                        <a:latin typeface="Calibri"/>
                        <a:ea typeface="Times New Roman"/>
                        <a:cs typeface="Arial"/>
                      </a:endParaRPr>
                    </a:p>
                  </a:txBody>
                  <a:tcPr marL="68580" marR="68580" marT="0" marB="0" anchor="ct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2"/>
                  </a:ext>
                </a:extLst>
              </a:tr>
              <a:tr h="579120">
                <a:tc>
                  <a:txBody>
                    <a:bodyPr/>
                    <a:lstStyle/>
                    <a:p>
                      <a:pPr marL="0" marR="0" algn="ctr">
                        <a:lnSpc>
                          <a:spcPct val="115000"/>
                        </a:lnSpc>
                        <a:spcBef>
                          <a:spcPts val="0"/>
                        </a:spcBef>
                        <a:spcAft>
                          <a:spcPts val="1000"/>
                        </a:spcAft>
                      </a:pPr>
                      <a:r>
                        <a:rPr lang="en-US" sz="2400" b="1">
                          <a:effectLst/>
                        </a:rPr>
                        <a:t>FEV</a:t>
                      </a:r>
                      <a:r>
                        <a:rPr lang="en-US" sz="2400" b="1" baseline="-25000">
                          <a:effectLst/>
                        </a:rPr>
                        <a:t>1</a:t>
                      </a:r>
                      <a:r>
                        <a:rPr lang="en-US" sz="2400" b="1">
                          <a:effectLst/>
                        </a:rPr>
                        <a:t> (L)</a:t>
                      </a:r>
                      <a:endParaRPr lang="en-US" sz="2400" b="1">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400" b="1">
                          <a:effectLst/>
                        </a:rPr>
                        <a:t>1.65</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2.57</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66</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2.50</a:t>
                      </a:r>
                      <a:endParaRPr lang="en-US" sz="2400" b="1">
                        <a:effectLst/>
                        <a:latin typeface="Calibri"/>
                        <a:ea typeface="Times New Roman"/>
                        <a:cs typeface="Arial"/>
                      </a:endParaRPr>
                    </a:p>
                  </a:txBody>
                  <a:tcPr marL="68580" marR="68580" marT="0" marB="0" anchor="ct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3"/>
                  </a:ext>
                </a:extLst>
              </a:tr>
              <a:tr h="579120">
                <a:tc>
                  <a:txBody>
                    <a:bodyPr/>
                    <a:lstStyle/>
                    <a:p>
                      <a:pPr marL="0" marR="0" algn="ctr">
                        <a:lnSpc>
                          <a:spcPct val="115000"/>
                        </a:lnSpc>
                        <a:spcBef>
                          <a:spcPts val="0"/>
                        </a:spcBef>
                        <a:spcAft>
                          <a:spcPts val="1000"/>
                        </a:spcAft>
                      </a:pPr>
                      <a:r>
                        <a:rPr lang="en-US" sz="2400" b="1">
                          <a:effectLst/>
                        </a:rPr>
                        <a:t>FEV</a:t>
                      </a:r>
                      <a:r>
                        <a:rPr lang="en-US" sz="2400" b="1" baseline="-25000">
                          <a:effectLst/>
                        </a:rPr>
                        <a:t>1</a:t>
                      </a:r>
                      <a:r>
                        <a:rPr lang="en-US" sz="2400" b="1">
                          <a:effectLst/>
                        </a:rPr>
                        <a:t>/FVC (%)</a:t>
                      </a:r>
                      <a:endParaRPr lang="en-US" sz="2400" b="1">
                        <a:effectLst/>
                        <a:latin typeface="Calibri"/>
                        <a:ea typeface="Times New Roman"/>
                        <a:cs typeface="Arial"/>
                      </a:endParaRPr>
                    </a:p>
                  </a:txBody>
                  <a:tcPr marL="68580" marR="68580" marT="0" marB="0"/>
                </a:tc>
                <a:tc>
                  <a:txBody>
                    <a:bodyPr/>
                    <a:lstStyle/>
                    <a:p>
                      <a:pPr marL="0" marR="0" algn="ctr">
                        <a:lnSpc>
                          <a:spcPct val="115000"/>
                        </a:lnSpc>
                        <a:spcBef>
                          <a:spcPts val="0"/>
                        </a:spcBef>
                        <a:spcAft>
                          <a:spcPts val="1000"/>
                        </a:spcAft>
                      </a:pPr>
                      <a:r>
                        <a:rPr lang="en-US" sz="2400" b="1">
                          <a:effectLst/>
                        </a:rPr>
                        <a:t>54</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83</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a:effectLst/>
                        </a:rPr>
                        <a:t> </a:t>
                      </a:r>
                      <a:endParaRPr lang="en-US" sz="2400" b="1">
                        <a:effectLst/>
                        <a:latin typeface="Calibri"/>
                        <a:ea typeface="Times New Roman"/>
                        <a:cs typeface="Arial"/>
                      </a:endParaRPr>
                    </a:p>
                  </a:txBody>
                  <a:tcPr marL="68580" marR="68580" marT="0" marB="0" anchor="ctr"/>
                </a:tc>
                <a:tc>
                  <a:txBody>
                    <a:bodyPr/>
                    <a:lstStyle/>
                    <a:p>
                      <a:pPr marL="0" marR="0" algn="ctr">
                        <a:lnSpc>
                          <a:spcPct val="115000"/>
                        </a:lnSpc>
                        <a:spcBef>
                          <a:spcPts val="0"/>
                        </a:spcBef>
                        <a:spcAft>
                          <a:spcPts val="1000"/>
                        </a:spcAft>
                      </a:pPr>
                      <a:r>
                        <a:rPr lang="en-US" sz="2400" b="1" dirty="0">
                          <a:effectLst/>
                        </a:rPr>
                        <a:t>78</a:t>
                      </a:r>
                      <a:endParaRPr lang="en-US" sz="2400" b="1" dirty="0">
                        <a:effectLst/>
                        <a:latin typeface="Calibri"/>
                        <a:ea typeface="Times New Roman"/>
                        <a:cs typeface="Arial"/>
                      </a:endParaRPr>
                    </a:p>
                  </a:txBody>
                  <a:tcPr marL="68580" marR="68580" marT="0" marB="0" anchor="ctr"/>
                </a:tc>
                <a:extLst>
                  <a:ext uri="{0D108BD9-81ED-4DB2-BD59-A6C34878D82A}">
                    <a16:rowId xmlns="" xmlns:a="http://schemas.openxmlformats.org/drawingml/2006/main" xmlns:r="http://schemas.openxmlformats.org/officeDocument/2006/relationships" xmlns:p="http://schemas.openxmlformats.org/presentationml/2006/main" xmlns:a16="http://schemas.microsoft.com/office/drawing/2014/main" xmlns:mv="urn:schemas-microsoft-com:mac:vml" xmlns:mc="http://schemas.openxmlformats.org/markup-compatibility/2006" val="10004"/>
                  </a:ext>
                </a:extLst>
              </a:tr>
            </a:tbl>
          </a:graphicData>
        </a:graphic>
      </p:graphicFrame>
      <p:sp>
        <p:nvSpPr>
          <p:cNvPr id="7" name="TextBox 6"/>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8" name="Rectangle 7"/>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1342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0"/>
            <a:ext cx="8077200" cy="8475132"/>
          </a:xfrm>
          <a:prstGeom prst="rect">
            <a:avLst/>
          </a:prstGeom>
        </p:spPr>
      </p:pic>
      <p:sp>
        <p:nvSpPr>
          <p:cNvPr id="5" name="Rectangle 4"/>
          <p:cNvSpPr/>
          <p:nvPr/>
        </p:nvSpPr>
        <p:spPr>
          <a:xfrm>
            <a:off x="5289176" y="806824"/>
            <a:ext cx="1344706" cy="610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MR. EASY WHEEZY</a:t>
            </a:r>
            <a:endParaRPr lang="en-US" b="1" dirty="0">
              <a:solidFill>
                <a:srgbClr val="FF0000"/>
              </a:solidFill>
            </a:endParaRPr>
          </a:p>
        </p:txBody>
      </p:sp>
      <p:sp>
        <p:nvSpPr>
          <p:cNvPr id="6" name="Rectangle 5"/>
          <p:cNvSpPr/>
          <p:nvPr/>
        </p:nvSpPr>
        <p:spPr>
          <a:xfrm>
            <a:off x="3581400" y="4034119"/>
            <a:ext cx="2590800" cy="314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911412" y="4631765"/>
            <a:ext cx="3558988" cy="599141"/>
            <a:chOff x="911412" y="4631765"/>
            <a:chExt cx="3558988" cy="599141"/>
          </a:xfrm>
        </p:grpSpPr>
        <p:sp>
          <p:nvSpPr>
            <p:cNvPr id="7" name="Oval 6"/>
            <p:cNvSpPr/>
            <p:nvPr/>
          </p:nvSpPr>
          <p:spPr>
            <a:xfrm>
              <a:off x="911412" y="4631765"/>
              <a:ext cx="1270000" cy="58270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200400" y="4648200"/>
              <a:ext cx="1270000" cy="58270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Oval 10"/>
          <p:cNvSpPr/>
          <p:nvPr/>
        </p:nvSpPr>
        <p:spPr>
          <a:xfrm>
            <a:off x="986117" y="2493683"/>
            <a:ext cx="1270000" cy="987611"/>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09600" y="0"/>
            <a:ext cx="8077200" cy="8475132"/>
          </a:xfrm>
          <a:prstGeom prst="rect">
            <a:avLst/>
          </a:prstGeom>
        </p:spPr>
      </p:pic>
      <p:sp>
        <p:nvSpPr>
          <p:cNvPr id="5" name="Rectangle 4"/>
          <p:cNvSpPr/>
          <p:nvPr/>
        </p:nvSpPr>
        <p:spPr>
          <a:xfrm>
            <a:off x="5289176" y="806824"/>
            <a:ext cx="1344706" cy="610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MR. EASY WHEEZY</a:t>
            </a:r>
            <a:endParaRPr lang="en-US" b="1" dirty="0">
              <a:solidFill>
                <a:srgbClr val="FF0000"/>
              </a:solidFill>
            </a:endParaRPr>
          </a:p>
        </p:txBody>
      </p:sp>
      <p:sp>
        <p:nvSpPr>
          <p:cNvPr id="6" name="Rectangle 5"/>
          <p:cNvSpPr/>
          <p:nvPr/>
        </p:nvSpPr>
        <p:spPr>
          <a:xfrm>
            <a:off x="3581400" y="4034119"/>
            <a:ext cx="2590800" cy="314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694795"/>
            <a:ext cx="8259417" cy="3539431"/>
          </a:xfrm>
          <a:prstGeom prst="rect">
            <a:avLst/>
          </a:prstGeom>
        </p:spPr>
        <p:txBody>
          <a:bodyPr wrap="square">
            <a:spAutoFit/>
          </a:bodyPr>
          <a:lstStyle/>
          <a:p>
            <a:r>
              <a:rPr lang="en-US" sz="2800" b="1" i="1" dirty="0">
                <a:solidFill>
                  <a:srgbClr val="C00000"/>
                </a:solidFill>
              </a:rPr>
              <a:t>Definition of Asthma</a:t>
            </a:r>
            <a:endParaRPr lang="en-US" sz="2800" b="1" dirty="0">
              <a:solidFill>
                <a:srgbClr val="C00000"/>
              </a:solidFill>
            </a:endParaRPr>
          </a:p>
          <a:p>
            <a:r>
              <a:rPr lang="en-US" sz="2800" b="1" dirty="0"/>
              <a:t>Asthma is a heterogeneous disease, usually characterized by chronic airway </a:t>
            </a:r>
            <a:r>
              <a:rPr lang="en-US" sz="2800" b="1" dirty="0">
                <a:solidFill>
                  <a:srgbClr val="FF0000"/>
                </a:solidFill>
              </a:rPr>
              <a:t>inflammation</a:t>
            </a:r>
            <a:r>
              <a:rPr lang="en-US" sz="2800" b="1" dirty="0"/>
              <a:t>. It is defined by the history  of respiratory symptoms such as wheeze, shortness of breath, chest tightness and cough that vary over time and in intensity, together with </a:t>
            </a:r>
            <a:r>
              <a:rPr lang="en-US" sz="2800" b="1" dirty="0">
                <a:solidFill>
                  <a:srgbClr val="FF0000"/>
                </a:solidFill>
              </a:rPr>
              <a:t>variable expiratory airflow limitation</a:t>
            </a:r>
          </a:p>
          <a:p>
            <a:endParaRPr lang="en-US" sz="2800" b="1" dirty="0"/>
          </a:p>
        </p:txBody>
      </p:sp>
      <p:sp>
        <p:nvSpPr>
          <p:cNvPr id="2" name="Rectangle 1"/>
          <p:cNvSpPr/>
          <p:nvPr/>
        </p:nvSpPr>
        <p:spPr>
          <a:xfrm>
            <a:off x="6934201" y="5943600"/>
            <a:ext cx="1287544" cy="369332"/>
          </a:xfrm>
          <a:prstGeom prst="rect">
            <a:avLst/>
          </a:prstGeom>
        </p:spPr>
        <p:txBody>
          <a:bodyPr wrap="none">
            <a:spAutoFit/>
          </a:bodyPr>
          <a:lstStyle/>
          <a:p>
            <a:r>
              <a:rPr lang="en-US" b="1" i="1" dirty="0">
                <a:solidFill>
                  <a:srgbClr val="C00000"/>
                </a:solidFill>
              </a:rPr>
              <a:t>GINA, </a:t>
            </a:r>
            <a:r>
              <a:rPr lang="en-US" b="1" i="1" dirty="0" smtClean="0">
                <a:solidFill>
                  <a:srgbClr val="C00000"/>
                </a:solidFill>
              </a:rPr>
              <a:t>2018</a:t>
            </a:r>
            <a:endParaRPr lang="en-US" dirty="0">
              <a:solidFill>
                <a:srgbClr val="C00000"/>
              </a:solidFill>
            </a:endParaRPr>
          </a:p>
        </p:txBody>
      </p:sp>
      <p:sp>
        <p:nvSpPr>
          <p:cNvPr id="7" name="TextBox 6"/>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8" name="Rectangle 7"/>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760852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694795"/>
            <a:ext cx="8259417" cy="2677656"/>
          </a:xfrm>
          <a:prstGeom prst="rect">
            <a:avLst/>
          </a:prstGeom>
        </p:spPr>
        <p:txBody>
          <a:bodyPr wrap="square">
            <a:spAutoFit/>
          </a:bodyPr>
          <a:lstStyle/>
          <a:p>
            <a:r>
              <a:rPr lang="en-US" sz="2800" b="1" i="1" dirty="0">
                <a:solidFill>
                  <a:srgbClr val="C00000"/>
                </a:solidFill>
              </a:rPr>
              <a:t>Definition of Asthma</a:t>
            </a:r>
            <a:endParaRPr lang="en-US" sz="2800" b="1" dirty="0">
              <a:solidFill>
                <a:srgbClr val="C00000"/>
              </a:solidFill>
            </a:endParaRPr>
          </a:p>
          <a:p>
            <a:r>
              <a:rPr lang="en-US" sz="2800" b="1" i="1" dirty="0"/>
              <a:t>Asthma in smokers /ex-smokers </a:t>
            </a:r>
            <a:endParaRPr lang="en-US" sz="2800" dirty="0"/>
          </a:p>
          <a:p>
            <a:r>
              <a:rPr lang="en-US" sz="2800" dirty="0">
                <a:solidFill>
                  <a:srgbClr val="FF0000"/>
                </a:solidFill>
              </a:rPr>
              <a:t>Asthma and COPD may be difficult to distinguish </a:t>
            </a:r>
            <a:r>
              <a:rPr lang="en-US" sz="2800" dirty="0"/>
              <a:t>in clinical practice, particularly in older patients and smokers and ex-smokers, and these conditions may overlap (asthma-COPD overlap syndrome, or ACOS).</a:t>
            </a:r>
            <a:r>
              <a:rPr lang="en-US" sz="2800" dirty="0" smtClean="0"/>
              <a:t> </a:t>
            </a:r>
            <a:endParaRPr lang="en-US" sz="2800" b="1" dirty="0"/>
          </a:p>
        </p:txBody>
      </p:sp>
      <p:sp>
        <p:nvSpPr>
          <p:cNvPr id="2" name="Rectangle 1"/>
          <p:cNvSpPr/>
          <p:nvPr/>
        </p:nvSpPr>
        <p:spPr>
          <a:xfrm>
            <a:off x="6934201" y="5943600"/>
            <a:ext cx="1287544" cy="369332"/>
          </a:xfrm>
          <a:prstGeom prst="rect">
            <a:avLst/>
          </a:prstGeom>
        </p:spPr>
        <p:txBody>
          <a:bodyPr wrap="none">
            <a:spAutoFit/>
          </a:bodyPr>
          <a:lstStyle/>
          <a:p>
            <a:r>
              <a:rPr lang="en-US" b="1" i="1" dirty="0">
                <a:solidFill>
                  <a:srgbClr val="C00000"/>
                </a:solidFill>
              </a:rPr>
              <a:t>GINA,</a:t>
            </a:r>
            <a:r>
              <a:rPr lang="en-US" b="1" i="1" dirty="0" smtClean="0">
                <a:solidFill>
                  <a:srgbClr val="C00000"/>
                </a:solidFill>
              </a:rPr>
              <a:t> 2018</a:t>
            </a:r>
            <a:endParaRPr lang="en-US" dirty="0">
              <a:solidFill>
                <a:srgbClr val="C00000"/>
              </a:solidFill>
            </a:endParaRPr>
          </a:p>
        </p:txBody>
      </p:sp>
      <p:sp>
        <p:nvSpPr>
          <p:cNvPr id="7" name="TextBox 6"/>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8" name="Rectangle 7"/>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0998879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8" y="1694796"/>
            <a:ext cx="8942262" cy="4401205"/>
          </a:xfrm>
          <a:prstGeom prst="rect">
            <a:avLst/>
          </a:prstGeom>
        </p:spPr>
        <p:txBody>
          <a:bodyPr wrap="square">
            <a:spAutoFit/>
          </a:bodyPr>
          <a:lstStyle/>
          <a:p>
            <a:r>
              <a:rPr lang="en-US" sz="2800" b="1" i="1" dirty="0">
                <a:solidFill>
                  <a:srgbClr val="C00000"/>
                </a:solidFill>
              </a:rPr>
              <a:t>Definition of Asthma</a:t>
            </a:r>
            <a:endParaRPr lang="en-US" sz="2800" b="1" dirty="0">
              <a:solidFill>
                <a:srgbClr val="C00000"/>
              </a:solidFill>
            </a:endParaRPr>
          </a:p>
          <a:p>
            <a:r>
              <a:rPr lang="en-US" sz="2800" b="1" i="1" dirty="0"/>
              <a:t>Asthma in smokers /ex-smokers </a:t>
            </a:r>
            <a:endParaRPr lang="en-US" sz="2800" dirty="0"/>
          </a:p>
          <a:p>
            <a:r>
              <a:rPr lang="en-US" sz="2800" dirty="0"/>
              <a:t>Clinically important  bronchodilator </a:t>
            </a:r>
            <a:r>
              <a:rPr lang="en-US" sz="2800" dirty="0">
                <a:solidFill>
                  <a:srgbClr val="FF0000"/>
                </a:solidFill>
              </a:rPr>
              <a:t>reversibility </a:t>
            </a:r>
            <a:r>
              <a:rPr lang="en-US" sz="2800" dirty="0"/>
              <a:t>(&gt;12% and &gt;200 mL) is often found in COPD.</a:t>
            </a:r>
            <a:r>
              <a:rPr lang="en-US" sz="2800" dirty="0" smtClean="0"/>
              <a:t> </a:t>
            </a:r>
          </a:p>
          <a:p>
            <a:r>
              <a:rPr lang="en-US" sz="2800" dirty="0" smtClean="0"/>
              <a:t>The </a:t>
            </a:r>
            <a:r>
              <a:rPr lang="en-US" sz="2800" dirty="0"/>
              <a:t>history and pattern of symptoms and past records can help to distinguish these patients from those with long-standing asthma who have developed fixed airflow limitation. </a:t>
            </a:r>
            <a:r>
              <a:rPr lang="en-US" sz="2800" dirty="0" smtClean="0"/>
              <a:t> </a:t>
            </a:r>
          </a:p>
          <a:p>
            <a:r>
              <a:rPr lang="en-US" sz="2800" dirty="0" smtClean="0">
                <a:solidFill>
                  <a:srgbClr val="FF0000"/>
                </a:solidFill>
              </a:rPr>
              <a:t>Uncertainty </a:t>
            </a:r>
            <a:r>
              <a:rPr lang="en-US" sz="2800" dirty="0">
                <a:solidFill>
                  <a:srgbClr val="FF0000"/>
                </a:solidFill>
              </a:rPr>
              <a:t>in the diagnosis should prompt early referral </a:t>
            </a:r>
            <a:r>
              <a:rPr lang="en-US" sz="2800" dirty="0"/>
              <a:t>for specialized investigation and treatment </a:t>
            </a:r>
            <a:r>
              <a:rPr lang="en-US" sz="2800" dirty="0" smtClean="0"/>
              <a:t>recommendations.</a:t>
            </a:r>
            <a:endParaRPr lang="en-US" sz="2800" b="1" dirty="0"/>
          </a:p>
        </p:txBody>
      </p:sp>
      <p:sp>
        <p:nvSpPr>
          <p:cNvPr id="2" name="Rectangle 1"/>
          <p:cNvSpPr/>
          <p:nvPr/>
        </p:nvSpPr>
        <p:spPr>
          <a:xfrm>
            <a:off x="7568156" y="6344334"/>
            <a:ext cx="1287544" cy="369332"/>
          </a:xfrm>
          <a:prstGeom prst="rect">
            <a:avLst/>
          </a:prstGeom>
        </p:spPr>
        <p:txBody>
          <a:bodyPr wrap="none">
            <a:spAutoFit/>
          </a:bodyPr>
          <a:lstStyle/>
          <a:p>
            <a:r>
              <a:rPr lang="en-US" b="1" i="1" dirty="0">
                <a:solidFill>
                  <a:srgbClr val="C00000"/>
                </a:solidFill>
              </a:rPr>
              <a:t>GINA, </a:t>
            </a:r>
            <a:r>
              <a:rPr lang="en-US" b="1" i="1" dirty="0" smtClean="0">
                <a:solidFill>
                  <a:srgbClr val="C00000"/>
                </a:solidFill>
              </a:rPr>
              <a:t>2018</a:t>
            </a:r>
            <a:endParaRPr lang="en-US" dirty="0">
              <a:solidFill>
                <a:srgbClr val="C00000"/>
              </a:solidFill>
            </a:endParaRPr>
          </a:p>
        </p:txBody>
      </p:sp>
      <p:sp>
        <p:nvSpPr>
          <p:cNvPr id="7" name="TextBox 6"/>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8" name="Rectangle 7"/>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108249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371601"/>
            <a:ext cx="8259417" cy="3970318"/>
          </a:xfrm>
          <a:prstGeom prst="rect">
            <a:avLst/>
          </a:prstGeom>
        </p:spPr>
        <p:txBody>
          <a:bodyPr wrap="square">
            <a:spAutoFit/>
          </a:bodyPr>
          <a:lstStyle/>
          <a:p>
            <a:r>
              <a:rPr lang="en-US" sz="2800" b="1" dirty="0">
                <a:solidFill>
                  <a:srgbClr val="C00000"/>
                </a:solidFill>
              </a:rPr>
              <a:t>Interpreting interval lung function in asthma </a:t>
            </a:r>
            <a:endParaRPr lang="en-US" sz="2800" dirty="0">
              <a:solidFill>
                <a:srgbClr val="C00000"/>
              </a:solidFill>
            </a:endParaRPr>
          </a:p>
          <a:p>
            <a:pPr marL="457200" indent="-457200">
              <a:buFont typeface="Wingdings" pitchFamily="2" charset="2"/>
              <a:buChar char="§"/>
            </a:pPr>
            <a:r>
              <a:rPr lang="en-US" sz="2800" b="1" dirty="0"/>
              <a:t>A low FEV1 percent predicted:</a:t>
            </a:r>
          </a:p>
          <a:p>
            <a:pPr marL="914400" lvl="1" indent="-457200">
              <a:buFont typeface="Courier New" pitchFamily="49" charset="0"/>
              <a:buChar char="o"/>
            </a:pPr>
            <a:r>
              <a:rPr lang="en-US" sz="2800" dirty="0"/>
              <a:t>Identifies patients at </a:t>
            </a:r>
            <a:r>
              <a:rPr lang="en-US" sz="2800" dirty="0">
                <a:solidFill>
                  <a:srgbClr val="FF0000"/>
                </a:solidFill>
              </a:rPr>
              <a:t>risk of asthma exacerbations</a:t>
            </a:r>
            <a:r>
              <a:rPr lang="en-US" sz="2800" dirty="0"/>
              <a:t>, independent of symptom </a:t>
            </a:r>
            <a:r>
              <a:rPr lang="en-US" sz="2800" dirty="0" smtClean="0"/>
              <a:t>levels.</a:t>
            </a:r>
            <a:endParaRPr lang="en-US" sz="2800" dirty="0"/>
          </a:p>
          <a:p>
            <a:pPr marL="914400" lvl="1" indent="-457200">
              <a:buFont typeface="Courier New" pitchFamily="49" charset="0"/>
              <a:buChar char="o"/>
            </a:pPr>
            <a:r>
              <a:rPr lang="en-US" sz="2800" dirty="0"/>
              <a:t>Is a risk factor for lung function </a:t>
            </a:r>
            <a:r>
              <a:rPr lang="en-US" sz="2800" dirty="0">
                <a:solidFill>
                  <a:srgbClr val="FF0000"/>
                </a:solidFill>
              </a:rPr>
              <a:t>decline</a:t>
            </a:r>
            <a:r>
              <a:rPr lang="en-US" sz="2800" dirty="0"/>
              <a:t>, independent of symptom levels. </a:t>
            </a:r>
            <a:endParaRPr lang="en-US" sz="2800" dirty="0" smtClean="0"/>
          </a:p>
          <a:p>
            <a:pPr marL="914400" lvl="1" indent="-457200">
              <a:buFont typeface="Courier New" pitchFamily="49" charset="0"/>
              <a:buChar char="o"/>
            </a:pPr>
            <a:r>
              <a:rPr lang="en-US" sz="2800" dirty="0" smtClean="0"/>
              <a:t>Suggests </a:t>
            </a:r>
            <a:r>
              <a:rPr lang="en-US" sz="2800" dirty="0"/>
              <a:t>limitation of lifestyle, </a:t>
            </a:r>
            <a:r>
              <a:rPr lang="en-US" sz="2800" dirty="0">
                <a:solidFill>
                  <a:srgbClr val="FF0000"/>
                </a:solidFill>
              </a:rPr>
              <a:t>or poor perception of airflow limitation</a:t>
            </a:r>
            <a:r>
              <a:rPr lang="en-US" sz="2800" dirty="0"/>
              <a:t>, which may be due to untreated airway inflammation.</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011054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371601"/>
            <a:ext cx="8259417" cy="3108544"/>
          </a:xfrm>
          <a:prstGeom prst="rect">
            <a:avLst/>
          </a:prstGeom>
        </p:spPr>
        <p:txBody>
          <a:bodyPr wrap="square">
            <a:spAutoFit/>
          </a:bodyPr>
          <a:lstStyle/>
          <a:p>
            <a:r>
              <a:rPr lang="en-US" sz="2800" b="1" dirty="0">
                <a:solidFill>
                  <a:srgbClr val="C00000"/>
                </a:solidFill>
              </a:rPr>
              <a:t>Interpreting interval lung function in asthma </a:t>
            </a:r>
            <a:endParaRPr lang="en-US" sz="2800" dirty="0">
              <a:solidFill>
                <a:srgbClr val="C00000"/>
              </a:solidFill>
            </a:endParaRPr>
          </a:p>
          <a:p>
            <a:pPr marL="457200" indent="-457200">
              <a:buFont typeface="Wingdings" pitchFamily="2" charset="2"/>
              <a:buChar char="§"/>
            </a:pPr>
            <a:r>
              <a:rPr lang="en-US" sz="2800" b="1" dirty="0"/>
              <a:t>A </a:t>
            </a:r>
            <a:r>
              <a:rPr lang="en-US" sz="2800" b="1" dirty="0">
                <a:solidFill>
                  <a:srgbClr val="FF0000"/>
                </a:solidFill>
              </a:rPr>
              <a:t>normal’ or high FEV1 </a:t>
            </a:r>
            <a:r>
              <a:rPr lang="en-US" sz="2800" b="1" dirty="0"/>
              <a:t>in a patient with frequent respiratory symptoms (especially when symptomatic): </a:t>
            </a:r>
            <a:r>
              <a:rPr lang="en-US" sz="2800" dirty="0"/>
              <a:t>Prompts consideration of </a:t>
            </a:r>
            <a:r>
              <a:rPr lang="en-US" sz="2800" dirty="0">
                <a:solidFill>
                  <a:srgbClr val="FF0000"/>
                </a:solidFill>
              </a:rPr>
              <a:t>alternative causes </a:t>
            </a:r>
            <a:r>
              <a:rPr lang="en-US" sz="2800" dirty="0"/>
              <a:t>for the symptoms; e.g. cardiac disease, or cough due to post-nasal drip or gastro esophageal reflux disease .</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335940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371601"/>
            <a:ext cx="8259417" cy="3108544"/>
          </a:xfrm>
          <a:prstGeom prst="rect">
            <a:avLst/>
          </a:prstGeom>
        </p:spPr>
        <p:txBody>
          <a:bodyPr wrap="square">
            <a:spAutoFit/>
          </a:bodyPr>
          <a:lstStyle/>
          <a:p>
            <a:r>
              <a:rPr lang="en-US" sz="2800" b="1" dirty="0">
                <a:solidFill>
                  <a:srgbClr val="C00000"/>
                </a:solidFill>
              </a:rPr>
              <a:t>Interpreting interval lung function in asthma </a:t>
            </a:r>
            <a:endParaRPr lang="en-US" sz="2800" dirty="0">
              <a:solidFill>
                <a:srgbClr val="C00000"/>
              </a:solidFill>
            </a:endParaRPr>
          </a:p>
          <a:p>
            <a:pPr marL="457200" indent="-457200">
              <a:buFont typeface="Wingdings" pitchFamily="2" charset="2"/>
              <a:buChar char="§"/>
            </a:pPr>
            <a:r>
              <a:rPr lang="en-US" sz="2800" b="1" dirty="0"/>
              <a:t>Persistent bronchodilator reversibility:</a:t>
            </a:r>
            <a:r>
              <a:rPr lang="en-US" sz="2800" dirty="0"/>
              <a:t> Finding significant bronchodilator reversibility (increase in FEV1 &gt;12% and &gt;200 mL from baseline) in a patient taking controller treatment, or who has taken a short-acting beta2-agonist within 4 hours, or a LABA within 12 hours, suggests </a:t>
            </a:r>
            <a:r>
              <a:rPr lang="en-US" sz="2800" dirty="0">
                <a:solidFill>
                  <a:srgbClr val="FF0000"/>
                </a:solidFill>
              </a:rPr>
              <a:t>uncontrolled asthma</a:t>
            </a:r>
            <a:r>
              <a:rPr lang="en-US" sz="2800" dirty="0"/>
              <a:t>.</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18892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371600"/>
            <a:ext cx="8259417" cy="3970318"/>
          </a:xfrm>
          <a:prstGeom prst="rect">
            <a:avLst/>
          </a:prstGeom>
        </p:spPr>
        <p:txBody>
          <a:bodyPr wrap="square">
            <a:spAutoFit/>
          </a:bodyPr>
          <a:lstStyle/>
          <a:p>
            <a:r>
              <a:rPr lang="en-US" sz="2800" b="1" dirty="0">
                <a:solidFill>
                  <a:srgbClr val="C00000"/>
                </a:solidFill>
              </a:rPr>
              <a:t>Interpreting changes of lung function in clinical practice:</a:t>
            </a:r>
          </a:p>
          <a:p>
            <a:pPr marL="457200" indent="-457200">
              <a:buFont typeface="Wingdings" pitchFamily="2" charset="2"/>
              <a:buChar char="§"/>
            </a:pPr>
            <a:r>
              <a:rPr lang="en-US" sz="2800" b="1" dirty="0"/>
              <a:t>Some patients may have a faster than average decrease in lung function, and develop </a:t>
            </a:r>
            <a:r>
              <a:rPr lang="en-US" sz="2800" b="1" dirty="0">
                <a:solidFill>
                  <a:srgbClr val="FF0000"/>
                </a:solidFill>
              </a:rPr>
              <a:t>‘fixed’ </a:t>
            </a:r>
            <a:r>
              <a:rPr lang="en-US" sz="2800" b="1" dirty="0"/>
              <a:t>(incompletely reversible) airflow limitation. While a trial of </a:t>
            </a:r>
            <a:r>
              <a:rPr lang="en-US" sz="2800" b="1" dirty="0">
                <a:solidFill>
                  <a:srgbClr val="FF0000"/>
                </a:solidFill>
              </a:rPr>
              <a:t>higher-dose ICS/LABA and/or systemic corticosteroids </a:t>
            </a:r>
            <a:r>
              <a:rPr lang="en-US" sz="2800" b="1" dirty="0"/>
              <a:t>may be appropriate to see if FEV1 can be improved, high doses should not be continued if there is no response. </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11128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371601"/>
            <a:ext cx="8259417" cy="2246769"/>
          </a:xfrm>
          <a:prstGeom prst="rect">
            <a:avLst/>
          </a:prstGeom>
        </p:spPr>
        <p:txBody>
          <a:bodyPr wrap="square">
            <a:spAutoFit/>
          </a:bodyPr>
          <a:lstStyle/>
          <a:p>
            <a:r>
              <a:rPr lang="en-US" sz="2800" b="1" dirty="0">
                <a:solidFill>
                  <a:srgbClr val="C00000"/>
                </a:solidFill>
              </a:rPr>
              <a:t>Interpreting changes of lung function in clinical practice:</a:t>
            </a:r>
            <a:endParaRPr lang="en-US" sz="2800" b="1" dirty="0" smtClean="0">
              <a:solidFill>
                <a:srgbClr val="C00000"/>
              </a:solidFill>
            </a:endParaRPr>
          </a:p>
          <a:p>
            <a:pPr marL="457200" indent="-457200">
              <a:buFont typeface="Wingdings" pitchFamily="2" charset="2"/>
              <a:buChar char="§"/>
            </a:pPr>
            <a:r>
              <a:rPr lang="en-US" sz="2800" b="1" dirty="0" smtClean="0">
                <a:solidFill>
                  <a:srgbClr val="FF0000"/>
                </a:solidFill>
              </a:rPr>
              <a:t>The </a:t>
            </a:r>
            <a:r>
              <a:rPr lang="en-US" sz="2800" b="1" dirty="0">
                <a:solidFill>
                  <a:srgbClr val="FF0000"/>
                </a:solidFill>
              </a:rPr>
              <a:t>minimal important difference </a:t>
            </a:r>
            <a:r>
              <a:rPr lang="en-US" sz="2800" b="1" dirty="0"/>
              <a:t>for improvement and worsening in </a:t>
            </a:r>
            <a:r>
              <a:rPr lang="en-US" sz="2800" b="1" dirty="0" smtClean="0"/>
              <a:t>FEV1 based </a:t>
            </a:r>
            <a:r>
              <a:rPr lang="en-US" sz="2800" b="1" dirty="0"/>
              <a:t>on patient perception of change has been reported to be about </a:t>
            </a:r>
            <a:r>
              <a:rPr lang="en-US" sz="2800" b="1" dirty="0">
                <a:solidFill>
                  <a:srgbClr val="FF0000"/>
                </a:solidFill>
              </a:rPr>
              <a:t>10%</a:t>
            </a:r>
            <a:r>
              <a:rPr lang="en-US" sz="2800" b="1" dirty="0"/>
              <a:t>.  </a:t>
            </a:r>
          </a:p>
        </p:txBody>
      </p:sp>
      <p:sp>
        <p:nvSpPr>
          <p:cNvPr id="2" name="Rectangle 1"/>
          <p:cNvSpPr/>
          <p:nvPr/>
        </p:nvSpPr>
        <p:spPr>
          <a:xfrm>
            <a:off x="6629400" y="5867400"/>
            <a:ext cx="1580155" cy="369332"/>
          </a:xfrm>
          <a:prstGeom prst="rect">
            <a:avLst/>
          </a:prstGeom>
        </p:spPr>
        <p:txBody>
          <a:bodyPr wrap="none">
            <a:spAutoFit/>
          </a:bodyPr>
          <a:lstStyle/>
          <a:p>
            <a:r>
              <a:rPr lang="en-US" b="1" i="1" dirty="0">
                <a:solidFill>
                  <a:srgbClr val="C00000"/>
                </a:solidFill>
              </a:rPr>
              <a:t>(GINA.,  </a:t>
            </a:r>
            <a:r>
              <a:rPr lang="en-US" b="1" i="1" dirty="0" smtClean="0">
                <a:solidFill>
                  <a:srgbClr val="C00000"/>
                </a:solidFill>
              </a:rPr>
              <a:t>2018) </a:t>
            </a:r>
            <a:endParaRPr lang="en-US" dirty="0">
              <a:solidFill>
                <a:srgbClr val="C00000"/>
              </a:solidFill>
            </a:endParaRPr>
          </a:p>
        </p:txBody>
      </p:sp>
      <p:sp>
        <p:nvSpPr>
          <p:cNvPr id="7" name="TextBox 6"/>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8" name="Rectangle 7"/>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4279133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53" name="TextBox 4"/>
          <p:cNvSpPr txBox="1">
            <a:spLocks noChangeArrowheads="1"/>
          </p:cNvSpPr>
          <p:nvPr/>
        </p:nvSpPr>
        <p:spPr bwMode="auto">
          <a:xfrm>
            <a:off x="160338" y="6635750"/>
            <a:ext cx="2844800"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dirty="0">
                <a:solidFill>
                  <a:srgbClr val="FFFFFF"/>
                </a:solidFill>
              </a:rPr>
              <a:t>GINA </a:t>
            </a:r>
            <a:r>
              <a:rPr lang="en-AU" altLang="en-US" sz="1200" i="1" dirty="0" smtClean="0">
                <a:solidFill>
                  <a:srgbClr val="FFFFFF"/>
                </a:solidFill>
              </a:rPr>
              <a:t>2018, </a:t>
            </a:r>
            <a:r>
              <a:rPr lang="en-AU" altLang="en-US" sz="1200" i="1" dirty="0">
                <a:solidFill>
                  <a:srgbClr val="FFFFFF"/>
                </a:solidFill>
              </a:rPr>
              <a:t>Box </a:t>
            </a:r>
            <a:r>
              <a:rPr lang="en-AU" altLang="en-US" sz="1200" i="1" dirty="0" smtClean="0">
                <a:solidFill>
                  <a:srgbClr val="FFFFFF"/>
                </a:solidFill>
              </a:rPr>
              <a:t>2-2B (4/4)</a:t>
            </a:r>
            <a:endParaRPr lang="en-AU" altLang="en-US" sz="1200" i="1" dirty="0">
              <a:solidFill>
                <a:srgbClr val="FFFFFF"/>
              </a:solidFill>
            </a:endParaRPr>
          </a:p>
        </p:txBody>
      </p:sp>
      <p:sp>
        <p:nvSpPr>
          <p:cNvPr id="3" name="Content Placeholder 1"/>
          <p:cNvSpPr txBox="1">
            <a:spLocks/>
          </p:cNvSpPr>
          <p:nvPr/>
        </p:nvSpPr>
        <p:spPr>
          <a:xfrm>
            <a:off x="457200" y="1192696"/>
            <a:ext cx="8686800" cy="5443054"/>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“Asthma-COPD overlap” does not mean a single disease entity</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It includes patients with several different forms of airways disease (phenotypes) caused by a range of different underlying mechanisms</a:t>
            </a: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AU" sz="3200" b="0" i="0" u="none" strike="noStrike" kern="1200" cap="none" spc="0" normalizeH="0" baseline="0" noProof="0" dirty="0" smtClean="0">
                <a:ln>
                  <a:noFill/>
                </a:ln>
                <a:solidFill>
                  <a:schemeClr val="tx1"/>
                </a:solidFill>
                <a:effectLst/>
                <a:uLnTx/>
                <a:uFillTx/>
                <a:latin typeface="+mn-lt"/>
                <a:ea typeface="+mn-ea"/>
                <a:cs typeface="+mn-cs"/>
              </a:rPr>
              <a:t>Treatment </a:t>
            </a:r>
            <a:r>
              <a:rPr kumimoji="0" lang="en-AU" sz="3200" b="0" i="0" u="none" strike="noStrike" kern="1200" cap="none" spc="0" normalizeH="0" baseline="0" noProof="0" dirty="0" smtClean="0">
                <a:ln>
                  <a:noFill/>
                </a:ln>
                <a:solidFill>
                  <a:schemeClr val="tx1"/>
                </a:solidFill>
                <a:effectLst/>
                <a:uLnTx/>
                <a:uFillTx/>
                <a:latin typeface="+mn-lt"/>
                <a:ea typeface="+mn-ea"/>
                <a:cs typeface="+mn-cs"/>
              </a:rPr>
              <a:t>of patients with asthma-COPD overlap</a:t>
            </a: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Few studies – overlap patients are excluded from most </a:t>
            </a:r>
            <a:r>
              <a:rPr kumimoji="0" lang="en-AU" sz="2800" b="0" i="0" u="none" strike="noStrike" kern="1200" cap="none" spc="0" normalizeH="0" baseline="0" noProof="0" dirty="0" err="1" smtClean="0">
                <a:ln>
                  <a:noFill/>
                </a:ln>
                <a:solidFill>
                  <a:schemeClr val="tx1"/>
                </a:solidFill>
                <a:effectLst/>
                <a:uLnTx/>
                <a:uFillTx/>
                <a:latin typeface="+mn-lt"/>
                <a:ea typeface="+mn-ea"/>
                <a:cs typeface="+mn-cs"/>
              </a:rPr>
              <a:t>RCTs</a:t>
            </a:r>
            <a:endParaRPr kumimoji="0" lang="en-AU"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600"/>
              </a:spcAft>
              <a:buClrTx/>
              <a:buSzTx/>
              <a:buFont typeface="Arial"/>
              <a:buChar char="–"/>
              <a:tabLst/>
              <a:defRPr/>
            </a:pPr>
            <a:r>
              <a:rPr kumimoji="0" lang="en-AU" sz="2800" b="0" i="0" u="none" strike="noStrike" kern="1200" cap="none" spc="0" normalizeH="0" baseline="0" noProof="0" dirty="0" smtClean="0">
                <a:ln>
                  <a:noFill/>
                </a:ln>
                <a:solidFill>
                  <a:schemeClr val="tx1"/>
                </a:solidFill>
                <a:effectLst/>
                <a:uLnTx/>
                <a:uFillTx/>
                <a:latin typeface="+mn-lt"/>
                <a:ea typeface="+mn-ea"/>
                <a:cs typeface="+mn-cs"/>
              </a:rPr>
              <a:t>The interim safety recommendation for ICS to be included in treatment for patients with COPD and a history of asthma is supported by a well-designed case-control study </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a:t>
            </a:r>
            <a:r>
              <a:rPr kumimoji="0" lang="en-AU" sz="1600" b="0" i="1" u="none" strike="noStrike" kern="1200" cap="none" spc="0" normalizeH="0" baseline="0" noProof="0" dirty="0" err="1" smtClean="0">
                <a:ln>
                  <a:noFill/>
                </a:ln>
                <a:solidFill>
                  <a:schemeClr val="tx1"/>
                </a:solidFill>
                <a:effectLst/>
                <a:uLnTx/>
                <a:uFillTx/>
                <a:latin typeface="+mn-lt"/>
                <a:ea typeface="+mn-ea"/>
                <a:cs typeface="+mn-cs"/>
              </a:rPr>
              <a:t>Gershon</a:t>
            </a:r>
            <a:r>
              <a:rPr kumimoji="0" lang="en-AU" sz="1600" b="0" i="1" u="none" strike="noStrike" kern="1200" cap="none" spc="0" normalizeH="0" baseline="0" noProof="0" dirty="0" smtClean="0">
                <a:ln>
                  <a:noFill/>
                </a:ln>
                <a:solidFill>
                  <a:schemeClr val="tx1"/>
                </a:solidFill>
                <a:effectLst/>
                <a:uLnTx/>
                <a:uFillTx/>
                <a:latin typeface="+mn-lt"/>
                <a:ea typeface="+mn-ea"/>
                <a:cs typeface="+mn-cs"/>
              </a:rPr>
              <a:t> JAMA 2014)</a:t>
            </a:r>
            <a:endParaRPr kumimoji="0" lang="en-AU" sz="28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Title 2"/>
          <p:cNvSpPr>
            <a:spLocks noGrp="1"/>
          </p:cNvSpPr>
          <p:nvPr>
            <p:ph type="title"/>
          </p:nvPr>
        </p:nvSpPr>
        <p:spPr>
          <a:xfrm>
            <a:off x="457200" y="274638"/>
            <a:ext cx="8229600" cy="1143000"/>
          </a:xfrm>
        </p:spPr>
        <p:txBody>
          <a:bodyPr/>
          <a:lstStyle/>
          <a:p>
            <a:r>
              <a:rPr lang="en-AU" b="1" dirty="0" smtClean="0"/>
              <a:t>Asthma-COPD overlap</a:t>
            </a:r>
            <a:endParaRPr lang="en-AU"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17551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Screen Shot 2017-04-24 at 11.56.15 AM.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81778" y="0"/>
            <a:ext cx="12605622" cy="6858000"/>
          </a:xfrm>
          <a:prstGeom prst="rect">
            <a:avLst/>
          </a:prstGeom>
        </p:spPr>
      </p:pic>
      <p:sp>
        <p:nvSpPr>
          <p:cNvPr id="3" name="Rectangle 2"/>
          <p:cNvSpPr/>
          <p:nvPr/>
        </p:nvSpPr>
        <p:spPr>
          <a:xfrm>
            <a:off x="8221135" y="0"/>
            <a:ext cx="3513665"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flipH="1">
            <a:off x="5943600" y="381000"/>
            <a:ext cx="2285999" cy="6375400"/>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2523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533400" y="616805"/>
            <a:ext cx="1964300" cy="830997"/>
          </a:xfrm>
          <a:prstGeom prst="rect">
            <a:avLst/>
          </a:prstGeom>
          <a:noFill/>
        </p:spPr>
        <p:txBody>
          <a:bodyPr wrap="none" rtlCol="0">
            <a:spAutoFit/>
          </a:bodyPr>
          <a:lstStyle/>
          <a:p>
            <a:r>
              <a:rPr lang="en-US" sz="4800" dirty="0">
                <a:solidFill>
                  <a:schemeClr val="bg1"/>
                </a:solidFill>
              </a:rPr>
              <a:t>History</a:t>
            </a:r>
          </a:p>
        </p:txBody>
      </p:sp>
      <p:sp>
        <p:nvSpPr>
          <p:cNvPr id="5" name="Rectangle 4"/>
          <p:cNvSpPr/>
          <p:nvPr/>
        </p:nvSpPr>
        <p:spPr>
          <a:xfrm>
            <a:off x="228600" y="1447801"/>
            <a:ext cx="8229600" cy="5262980"/>
          </a:xfrm>
          <a:prstGeom prst="rect">
            <a:avLst/>
          </a:prstGeom>
        </p:spPr>
        <p:txBody>
          <a:bodyPr wrap="square">
            <a:spAutoFit/>
          </a:bodyPr>
          <a:lstStyle/>
          <a:p>
            <a:pPr marL="457200" indent="-457200">
              <a:buFont typeface="Wingdings" pitchFamily="2" charset="2"/>
              <a:buChar char="§"/>
            </a:pPr>
            <a:r>
              <a:rPr lang="en-US" sz="2800" b="1" dirty="0"/>
              <a:t>Condition</a:t>
            </a:r>
            <a:r>
              <a:rPr lang="en-US" sz="2800" b="1" dirty="0" smtClean="0"/>
              <a:t> worse 2 weeks ago </a:t>
            </a:r>
            <a:r>
              <a:rPr lang="en-US" sz="2800" b="1" dirty="0"/>
              <a:t>with progressive </a:t>
            </a:r>
            <a:r>
              <a:rPr lang="en-US" sz="2800" b="1" dirty="0">
                <a:solidFill>
                  <a:srgbClr val="FF0000"/>
                </a:solidFill>
              </a:rPr>
              <a:t>exertional dyspnea </a:t>
            </a:r>
            <a:r>
              <a:rPr lang="en-US" sz="2800" b="1" dirty="0"/>
              <a:t>improved during rest without orthopnea or paroxysmal nocturnal dyspnea, </a:t>
            </a:r>
            <a:r>
              <a:rPr lang="en-US" sz="2800" b="1" dirty="0">
                <a:solidFill>
                  <a:srgbClr val="FF0000"/>
                </a:solidFill>
              </a:rPr>
              <a:t>productive cough </a:t>
            </a:r>
            <a:r>
              <a:rPr lang="en-US" sz="2800" b="1" dirty="0"/>
              <a:t>with scanty whitish sputum, intermittent </a:t>
            </a:r>
            <a:r>
              <a:rPr lang="en-US" sz="2800" b="1" dirty="0">
                <a:solidFill>
                  <a:srgbClr val="FF0000"/>
                </a:solidFill>
              </a:rPr>
              <a:t>wheezy </a:t>
            </a:r>
            <a:r>
              <a:rPr lang="en-US" sz="2800" b="1" dirty="0"/>
              <a:t>chest </a:t>
            </a:r>
            <a:r>
              <a:rPr lang="en-US" sz="2800" b="1" dirty="0">
                <a:solidFill>
                  <a:srgbClr val="FF0000"/>
                </a:solidFill>
              </a:rPr>
              <a:t>improved by using  B2 agonist inhaler.</a:t>
            </a:r>
          </a:p>
          <a:p>
            <a:pPr marL="457200" indent="-457200">
              <a:buFont typeface="Wingdings" pitchFamily="2" charset="2"/>
              <a:buChar char="§"/>
            </a:pPr>
            <a:r>
              <a:rPr lang="en-US" sz="2800" b="1" dirty="0"/>
              <a:t>He had </a:t>
            </a:r>
            <a:r>
              <a:rPr lang="en-US" sz="2800" b="1" dirty="0">
                <a:solidFill>
                  <a:srgbClr val="FF0000"/>
                </a:solidFill>
              </a:rPr>
              <a:t>history</a:t>
            </a:r>
            <a:r>
              <a:rPr lang="en-US" sz="2800" b="1" dirty="0" smtClean="0">
                <a:solidFill>
                  <a:srgbClr val="FF0000"/>
                </a:solidFill>
              </a:rPr>
              <a:t> of asthma </a:t>
            </a:r>
            <a:r>
              <a:rPr lang="en-US" sz="2800" b="1" dirty="0"/>
              <a:t>with frequent use of B2 Agonist inhaler, </a:t>
            </a:r>
            <a:r>
              <a:rPr lang="en-US" sz="2800" b="1" dirty="0">
                <a:solidFill>
                  <a:srgbClr val="FF0000"/>
                </a:solidFill>
              </a:rPr>
              <a:t>recurrent visits to the ER </a:t>
            </a:r>
            <a:r>
              <a:rPr lang="en-US" sz="2800" b="1" dirty="0"/>
              <a:t>for nebulization 4 times in the last 4 months.</a:t>
            </a:r>
          </a:p>
          <a:p>
            <a:pPr marL="457200" indent="-457200">
              <a:buFont typeface="Wingdings" pitchFamily="2" charset="2"/>
              <a:buChar char="§"/>
            </a:pPr>
            <a:r>
              <a:rPr lang="en-US" sz="2800" b="1" dirty="0"/>
              <a:t>He sought medical advice and received medical treatment including antibiotics and cough sedatives but without improvement!!. </a:t>
            </a:r>
          </a:p>
        </p:txBody>
      </p:sp>
      <p:sp>
        <p:nvSpPr>
          <p:cNvPr id="6" name="TextBox 5"/>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89176" y="806824"/>
            <a:ext cx="1344706" cy="610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MR. EASY WHEEZY</a:t>
            </a:r>
            <a:endParaRPr lang="en-US"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56017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8" y="1642171"/>
            <a:ext cx="8713662" cy="3970318"/>
          </a:xfrm>
          <a:prstGeom prst="rect">
            <a:avLst/>
          </a:prstGeom>
        </p:spPr>
        <p:txBody>
          <a:bodyPr wrap="square">
            <a:spAutoFit/>
          </a:bodyPr>
          <a:lstStyle/>
          <a:p>
            <a:r>
              <a:rPr lang="en-US" sz="2800" b="1" dirty="0">
                <a:solidFill>
                  <a:srgbClr val="C00000"/>
                </a:solidFill>
              </a:rPr>
              <a:t>STEPWISE APPROACH TO DIAGNOSIS OF PATIENTS WITH RESPIRATORY SYMPTOMS</a:t>
            </a:r>
            <a:endParaRPr lang="en-US" sz="2800" dirty="0" smtClean="0">
              <a:solidFill>
                <a:srgbClr val="C00000"/>
              </a:solidFill>
            </a:endParaRPr>
          </a:p>
          <a:p>
            <a:r>
              <a:rPr lang="en-US" sz="2800" b="1" dirty="0" smtClean="0"/>
              <a:t>Commence </a:t>
            </a:r>
            <a:r>
              <a:rPr lang="en-US" sz="2800" b="1" dirty="0"/>
              <a:t>initial </a:t>
            </a:r>
            <a:r>
              <a:rPr lang="en-US" sz="2800" b="1" dirty="0" smtClean="0"/>
              <a:t>therapy:</a:t>
            </a:r>
            <a:endParaRPr lang="en-US" sz="2800" dirty="0" smtClean="0"/>
          </a:p>
          <a:p>
            <a:r>
              <a:rPr lang="en-US" sz="2800" b="1" i="1" dirty="0">
                <a:solidFill>
                  <a:srgbClr val="FF0000"/>
                </a:solidFill>
              </a:rPr>
              <a:t>If </a:t>
            </a:r>
            <a:r>
              <a:rPr lang="en-US" sz="2800" b="1" i="1" dirty="0"/>
              <a:t>the syndromic assessment </a:t>
            </a:r>
            <a:r>
              <a:rPr lang="en-US" sz="2800" b="1" i="1" dirty="0">
                <a:solidFill>
                  <a:srgbClr val="FF0000"/>
                </a:solidFill>
              </a:rPr>
              <a:t>favors asthma </a:t>
            </a:r>
            <a:r>
              <a:rPr lang="en-US" sz="2800" b="1" i="1" dirty="0"/>
              <a:t>as a single diagnosis </a:t>
            </a:r>
            <a:r>
              <a:rPr lang="en-US" sz="2800" dirty="0"/>
              <a:t>Commence treatment as described in the GINA strategy report. Pharmacotherapy is based on </a:t>
            </a:r>
            <a:r>
              <a:rPr lang="en-US" sz="2800" dirty="0">
                <a:solidFill>
                  <a:srgbClr val="FF0000"/>
                </a:solidFill>
              </a:rPr>
              <a:t>ICS</a:t>
            </a:r>
            <a:r>
              <a:rPr lang="en-US" sz="2800" dirty="0"/>
              <a:t>, with </a:t>
            </a:r>
            <a:r>
              <a:rPr lang="en-US" sz="2800" dirty="0">
                <a:solidFill>
                  <a:srgbClr val="FF0000"/>
                </a:solidFill>
              </a:rPr>
              <a:t>add-on </a:t>
            </a:r>
            <a:r>
              <a:rPr lang="en-US" sz="2800" dirty="0"/>
              <a:t>treatment if needed, e.g. add-on long-acting beta2-agonist (LABA) and/or long-acting muscarinic antagonist (LAMA</a:t>
            </a:r>
            <a:r>
              <a:rPr lang="en-US" sz="2800" dirty="0" smtClean="0"/>
              <a:t>).</a:t>
            </a:r>
            <a:endParaRPr lang="en-US" sz="2800" dirty="0"/>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26092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8" y="1642171"/>
            <a:ext cx="8713662" cy="3970318"/>
          </a:xfrm>
          <a:prstGeom prst="rect">
            <a:avLst/>
          </a:prstGeom>
        </p:spPr>
        <p:txBody>
          <a:bodyPr wrap="square">
            <a:spAutoFit/>
          </a:bodyPr>
          <a:lstStyle/>
          <a:p>
            <a:r>
              <a:rPr lang="en-US" sz="2800" b="1" dirty="0">
                <a:solidFill>
                  <a:srgbClr val="C00000"/>
                </a:solidFill>
              </a:rPr>
              <a:t>STEPWISE APPROACH TO DIAGNOSIS OF PATIENTS WITH RESPIRATORY SYMPTOMS</a:t>
            </a:r>
            <a:endParaRPr lang="en-US" sz="2800" dirty="0" smtClean="0">
              <a:solidFill>
                <a:srgbClr val="C00000"/>
              </a:solidFill>
            </a:endParaRPr>
          </a:p>
          <a:p>
            <a:r>
              <a:rPr lang="en-US" sz="2800" b="1" dirty="0" smtClean="0"/>
              <a:t>Commence </a:t>
            </a:r>
            <a:r>
              <a:rPr lang="en-US" sz="2800" b="1" dirty="0"/>
              <a:t>initial </a:t>
            </a:r>
            <a:r>
              <a:rPr lang="en-US" sz="2800" b="1" dirty="0" smtClean="0"/>
              <a:t>therapy:</a:t>
            </a:r>
            <a:endParaRPr lang="en-US" sz="2800" dirty="0" smtClean="0"/>
          </a:p>
          <a:p>
            <a:r>
              <a:rPr lang="x-none" sz="2800" b="1" i="1" dirty="0"/>
              <a:t>  </a:t>
            </a:r>
            <a:r>
              <a:rPr lang="en-US" sz="2800" b="1" i="1" dirty="0">
                <a:solidFill>
                  <a:srgbClr val="FF0000"/>
                </a:solidFill>
              </a:rPr>
              <a:t>If </a:t>
            </a:r>
            <a:r>
              <a:rPr lang="en-US" sz="2800" b="1" i="1" dirty="0"/>
              <a:t>the syndromic assessment </a:t>
            </a:r>
            <a:r>
              <a:rPr lang="en-US" sz="2800" b="1" i="1" dirty="0">
                <a:solidFill>
                  <a:srgbClr val="FF0000"/>
                </a:solidFill>
              </a:rPr>
              <a:t>favors COPD </a:t>
            </a:r>
            <a:r>
              <a:rPr lang="en-US" sz="2800" b="1" i="1" dirty="0"/>
              <a:t>as a single disease </a:t>
            </a:r>
            <a:r>
              <a:rPr lang="en-US" sz="2800" dirty="0"/>
              <a:t>Commence treatment as in the current GOLD strategy report. Pharmacotherapy starts with symptomatic treatment with bronchodilators (</a:t>
            </a:r>
            <a:r>
              <a:rPr lang="en-US" sz="2800" dirty="0">
                <a:solidFill>
                  <a:srgbClr val="FF0000"/>
                </a:solidFill>
              </a:rPr>
              <a:t>LABA and/or LAMA</a:t>
            </a:r>
            <a:r>
              <a:rPr lang="en-US" sz="2800" dirty="0"/>
              <a:t>) or combination therapy, but not ICS alone (as </a:t>
            </a:r>
            <a:r>
              <a:rPr lang="en-US" sz="2800" dirty="0" err="1"/>
              <a:t>monotherapy</a:t>
            </a:r>
            <a:r>
              <a:rPr lang="en-US" sz="2800" dirty="0" smtClean="0"/>
              <a:t>) – </a:t>
            </a:r>
            <a:r>
              <a:rPr lang="en-US" sz="2800" dirty="0" smtClean="0">
                <a:solidFill>
                  <a:srgbClr val="FF0000"/>
                </a:solidFill>
              </a:rPr>
              <a:t>CAUTION with LABA </a:t>
            </a:r>
            <a:r>
              <a:rPr lang="en-US" sz="2800" dirty="0" err="1" smtClean="0">
                <a:solidFill>
                  <a:srgbClr val="FF0000"/>
                </a:solidFill>
              </a:rPr>
              <a:t>monotherapy</a:t>
            </a:r>
            <a:r>
              <a:rPr lang="en-US" sz="2800" dirty="0" smtClean="0"/>
              <a:t>. . </a:t>
            </a:r>
            <a:endParaRPr lang="en-US" sz="2800" dirty="0"/>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334147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8" y="1642172"/>
            <a:ext cx="8713662" cy="4401205"/>
          </a:xfrm>
          <a:prstGeom prst="rect">
            <a:avLst/>
          </a:prstGeom>
        </p:spPr>
        <p:txBody>
          <a:bodyPr wrap="square">
            <a:spAutoFit/>
          </a:bodyPr>
          <a:lstStyle/>
          <a:p>
            <a:r>
              <a:rPr lang="en-US" sz="2800" b="1" dirty="0">
                <a:solidFill>
                  <a:srgbClr val="C00000"/>
                </a:solidFill>
              </a:rPr>
              <a:t>STEPWISE APPROACH TO DIAGNOSIS OF PATIENTS WITH RESPIRATORY SYMPTOMS</a:t>
            </a:r>
            <a:endParaRPr lang="en-US" sz="2800" dirty="0" smtClean="0">
              <a:solidFill>
                <a:srgbClr val="C00000"/>
              </a:solidFill>
            </a:endParaRPr>
          </a:p>
          <a:p>
            <a:r>
              <a:rPr lang="en-US" sz="2800" b="1" dirty="0" smtClean="0"/>
              <a:t>Commence </a:t>
            </a:r>
            <a:r>
              <a:rPr lang="en-US" sz="2800" b="1" dirty="0"/>
              <a:t>initial </a:t>
            </a:r>
            <a:r>
              <a:rPr lang="en-US" sz="2800" b="1" dirty="0" smtClean="0"/>
              <a:t>therapy:</a:t>
            </a:r>
            <a:endParaRPr lang="en-US" sz="2800" dirty="0" smtClean="0"/>
          </a:p>
          <a:p>
            <a:r>
              <a:rPr lang="x-none" sz="2800" b="1" i="1" dirty="0"/>
              <a:t>  </a:t>
            </a:r>
            <a:r>
              <a:rPr lang="en-US" sz="2800" b="1" i="1" dirty="0">
                <a:solidFill>
                  <a:srgbClr val="FF0000"/>
                </a:solidFill>
              </a:rPr>
              <a:t>If </a:t>
            </a:r>
            <a:r>
              <a:rPr lang="en-US" sz="2800" b="1" i="1" dirty="0"/>
              <a:t>the syndromic assessment </a:t>
            </a:r>
            <a:r>
              <a:rPr lang="en-US" sz="2800" b="1" i="1" dirty="0">
                <a:solidFill>
                  <a:srgbClr val="FF0000"/>
                </a:solidFill>
              </a:rPr>
              <a:t>suggests ACO</a:t>
            </a:r>
            <a:r>
              <a:rPr lang="en-US" sz="2800" dirty="0"/>
              <a:t>, the recommended default position is to </a:t>
            </a:r>
            <a:r>
              <a:rPr lang="en-US" sz="2800" dirty="0">
                <a:solidFill>
                  <a:srgbClr val="FF0000"/>
                </a:solidFill>
              </a:rPr>
              <a:t>start treatment for asthma</a:t>
            </a:r>
            <a:r>
              <a:rPr lang="en-US" sz="2800" dirty="0" smtClean="0"/>
              <a:t> until </a:t>
            </a:r>
            <a:r>
              <a:rPr lang="en-US" sz="2800" dirty="0"/>
              <a:t>further investigations have been performed</a:t>
            </a:r>
            <a:r>
              <a:rPr lang="en-US" sz="2800" dirty="0" smtClean="0"/>
              <a:t>.</a:t>
            </a:r>
          </a:p>
          <a:p>
            <a:endParaRPr lang="en-US" sz="2800" dirty="0" smtClean="0"/>
          </a:p>
          <a:p>
            <a:r>
              <a:rPr lang="en-US" sz="2800" dirty="0" smtClean="0"/>
              <a:t>Usually also </a:t>
            </a:r>
            <a:r>
              <a:rPr lang="en-US" sz="2800" dirty="0" smtClean="0">
                <a:solidFill>
                  <a:srgbClr val="FF0000"/>
                </a:solidFill>
              </a:rPr>
              <a:t>add a LABA and/or LAMA</a:t>
            </a:r>
            <a:r>
              <a:rPr lang="en-US" sz="2800" dirty="0" smtClean="0"/>
              <a:t>, or continue these together with ICS if already prescribed.  </a:t>
            </a:r>
          </a:p>
          <a:p>
            <a:endParaRPr lang="en-US" sz="2800" dirty="0"/>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190501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a Main\1USOS\Customers\UAE\Delta Advertising\Alhussam Quotes\RCP Speakers event\Cases\bullets\Slide3.PNG"/>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0" y="1143000"/>
            <a:ext cx="7086600" cy="1600200"/>
          </a:xfrm>
          <a:prstGeom prst="rect">
            <a:avLst/>
          </a:prstGeom>
          <a:noFill/>
          <a:ln>
            <a:noFill/>
          </a:ln>
        </p:spPr>
      </p:pic>
      <p:sp>
        <p:nvSpPr>
          <p:cNvPr id="3" name="Text Box 2"/>
          <p:cNvSpPr txBox="1">
            <a:spLocks noChangeArrowheads="1"/>
          </p:cNvSpPr>
          <p:nvPr/>
        </p:nvSpPr>
        <p:spPr bwMode="auto">
          <a:xfrm>
            <a:off x="160021" y="1205807"/>
            <a:ext cx="6797675" cy="1384995"/>
          </a:xfrm>
          <a:prstGeom prst="rect">
            <a:avLst/>
          </a:prstGeom>
          <a:noFill/>
          <a:ln w="9525">
            <a:noFill/>
            <a:miter lim="800000"/>
            <a:headEnd/>
            <a:tailEnd/>
          </a:ln>
        </p:spPr>
        <p:txBody>
          <a:bodyPr rot="0" vert="horz" wrap="square" lIns="91440" tIns="45720" rIns="91440" bIns="45720" anchor="t" anchorCtr="0">
            <a:spAutoFit/>
          </a:bodyPr>
          <a:lstStyle/>
          <a:p>
            <a:r>
              <a:rPr lang="en-US" sz="2800" b="1" i="1" dirty="0">
                <a:solidFill>
                  <a:schemeClr val="bg1"/>
                </a:solidFill>
              </a:rPr>
              <a:t>Which of the following is</a:t>
            </a:r>
            <a:r>
              <a:rPr lang="en-US" sz="2800" b="1" i="1" dirty="0" smtClean="0">
                <a:solidFill>
                  <a:schemeClr val="bg1"/>
                </a:solidFill>
              </a:rPr>
              <a:t> TRUE concerning </a:t>
            </a:r>
            <a:endParaRPr lang="en-US" sz="2800" dirty="0">
              <a:solidFill>
                <a:schemeClr val="bg1"/>
              </a:solidFill>
            </a:endParaRPr>
          </a:p>
          <a:p>
            <a:r>
              <a:rPr lang="en-US" sz="2800" b="1" i="1" dirty="0">
                <a:solidFill>
                  <a:schemeClr val="bg1"/>
                </a:solidFill>
              </a:rPr>
              <a:t>the use of inhaled corticosteroids</a:t>
            </a:r>
            <a:r>
              <a:rPr lang="en-US" sz="2800" b="1" i="1" dirty="0" smtClean="0">
                <a:solidFill>
                  <a:schemeClr val="bg1"/>
                </a:solidFill>
              </a:rPr>
              <a:t> (</a:t>
            </a:r>
            <a:r>
              <a:rPr lang="en-US" sz="2800" b="1" i="1" dirty="0" err="1" smtClean="0">
                <a:solidFill>
                  <a:schemeClr val="bg1"/>
                </a:solidFill>
              </a:rPr>
              <a:t>ICSs</a:t>
            </a:r>
            <a:r>
              <a:rPr lang="en-US" sz="2800" b="1" i="1" dirty="0" smtClean="0">
                <a:solidFill>
                  <a:schemeClr val="bg1"/>
                </a:solidFill>
              </a:rPr>
              <a:t>) for </a:t>
            </a:r>
            <a:r>
              <a:rPr lang="en-US" sz="2800" b="1" i="1" dirty="0">
                <a:solidFill>
                  <a:schemeClr val="bg1"/>
                </a:solidFill>
              </a:rPr>
              <a:t>asthma? </a:t>
            </a:r>
            <a:endParaRPr lang="en-US" sz="2800" dirty="0">
              <a:solidFill>
                <a:schemeClr val="bg1"/>
              </a:solidFill>
            </a:endParaRPr>
          </a:p>
        </p:txBody>
      </p:sp>
      <p:sp>
        <p:nvSpPr>
          <p:cNvPr id="8" name="Rectangle 7"/>
          <p:cNvSpPr/>
          <p:nvPr/>
        </p:nvSpPr>
        <p:spPr>
          <a:xfrm>
            <a:off x="160020" y="2852531"/>
            <a:ext cx="8983980" cy="3539431"/>
          </a:xfrm>
          <a:prstGeom prst="rect">
            <a:avLst/>
          </a:prstGeom>
        </p:spPr>
        <p:txBody>
          <a:bodyPr wrap="square">
            <a:spAutoFit/>
          </a:bodyPr>
          <a:lstStyle/>
          <a:p>
            <a:r>
              <a:rPr lang="en-US" sz="2800" dirty="0"/>
              <a:t>a. They are all pregnancy category D or X </a:t>
            </a:r>
          </a:p>
          <a:p>
            <a:r>
              <a:rPr lang="en-US" sz="2800" dirty="0"/>
              <a:t>b.</a:t>
            </a:r>
            <a:r>
              <a:rPr lang="en-US" sz="2800" dirty="0" smtClean="0"/>
              <a:t> </a:t>
            </a:r>
            <a:r>
              <a:rPr lang="en-US" sz="2800" dirty="0" err="1" smtClean="0"/>
              <a:t>ICSs</a:t>
            </a:r>
            <a:r>
              <a:rPr lang="en-US" sz="2800" dirty="0" smtClean="0"/>
              <a:t> </a:t>
            </a:r>
            <a:r>
              <a:rPr lang="en-US" sz="2800" dirty="0"/>
              <a:t>cause hypothalamic-pituitary-adrenal axis (HPA) suppression to a greater degree than oral systemic corticosteroids </a:t>
            </a:r>
          </a:p>
          <a:p>
            <a:r>
              <a:rPr lang="en-US" sz="2800" dirty="0"/>
              <a:t>c.</a:t>
            </a:r>
            <a:r>
              <a:rPr lang="en-US" sz="2800" dirty="0" smtClean="0"/>
              <a:t> </a:t>
            </a:r>
            <a:r>
              <a:rPr lang="en-US" sz="2800" dirty="0" err="1" smtClean="0"/>
              <a:t>ICSs</a:t>
            </a:r>
            <a:r>
              <a:rPr lang="en-US" sz="2800" dirty="0" smtClean="0"/>
              <a:t> </a:t>
            </a:r>
            <a:r>
              <a:rPr lang="en-US" sz="2800" dirty="0"/>
              <a:t>are considered the preferred long-term therapy to control asthma</a:t>
            </a:r>
          </a:p>
          <a:p>
            <a:r>
              <a:rPr lang="en-US" sz="2800" dirty="0"/>
              <a:t>d.</a:t>
            </a:r>
            <a:r>
              <a:rPr lang="en-US" sz="2800" dirty="0" smtClean="0"/>
              <a:t> </a:t>
            </a:r>
            <a:r>
              <a:rPr lang="en-US" sz="2800" dirty="0" err="1" smtClean="0"/>
              <a:t>ICSs</a:t>
            </a:r>
            <a:r>
              <a:rPr lang="en-US" sz="2800" dirty="0" smtClean="0"/>
              <a:t> </a:t>
            </a:r>
            <a:r>
              <a:rPr lang="en-US" sz="2800" dirty="0"/>
              <a:t>should be used for the relief of acute bronchospasm</a:t>
            </a:r>
          </a:p>
          <a:p>
            <a:r>
              <a:rPr lang="en-US" sz="2800" b="1" dirty="0"/>
              <a:t> </a:t>
            </a:r>
            <a:r>
              <a:rPr lang="en-US" sz="2800" b="1" dirty="0">
                <a:effectLst/>
              </a:rPr>
              <a:t> </a:t>
            </a:r>
            <a:r>
              <a:rPr lang="en-US" sz="2800" b="1" dirty="0"/>
              <a:t> </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6" name="Rectangle 5"/>
          <p:cNvSpPr/>
          <p:nvPr/>
        </p:nvSpPr>
        <p:spPr>
          <a:xfrm>
            <a:off x="5109123" y="17127"/>
            <a:ext cx="4029278" cy="9144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162799" y="76199"/>
            <a:ext cx="1975601"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0792388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ea typeface="ヒラギノ角ゴ ProN W3" charset="-128"/>
              </a:rPr>
              <a:t>Stepwise management - pharmacotherapy</a:t>
            </a:r>
            <a:endParaRPr lang="en-AU"/>
          </a:p>
        </p:txBody>
      </p:sp>
      <p:pic>
        <p:nvPicPr>
          <p:cNvPr id="1026" name="Picture 2"/>
          <p:cNvPicPr>
            <a:picLocks noChangeAspect="1" noChangeArrowheads="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394356" y="1063188"/>
            <a:ext cx="6010135" cy="5526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4" name="Rectangle 7"/>
          <p:cNvSpPr>
            <a:spLocks/>
          </p:cNvSpPr>
          <p:nvPr/>
        </p:nvSpPr>
        <p:spPr bwMode="auto">
          <a:xfrm>
            <a:off x="7462838" y="4485151"/>
            <a:ext cx="1646237" cy="2034254"/>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900" smtClean="0">
                <a:solidFill>
                  <a:srgbClr val="134679"/>
                </a:solidFill>
              </a:rPr>
              <a:t>*Not for children &lt;12 years</a:t>
            </a:r>
          </a:p>
          <a:p>
            <a:pPr eaLnBrk="1" hangingPunct="1">
              <a:spcBef>
                <a:spcPts val="600"/>
              </a:spcBef>
            </a:pPr>
            <a:r>
              <a:rPr lang="en-US" altLang="en-US" sz="900" smtClean="0">
                <a:solidFill>
                  <a:srgbClr val="134679"/>
                </a:solidFill>
              </a:rPr>
              <a:t>**For children 6-11 years, the </a:t>
            </a:r>
            <a:r>
              <a:rPr lang="en-US" altLang="en-US" sz="900" dirty="0">
                <a:solidFill>
                  <a:srgbClr val="134679"/>
                </a:solidFill>
              </a:rPr>
              <a:t>preferred Step </a:t>
            </a:r>
            <a:r>
              <a:rPr lang="en-US" altLang="en-US" sz="900">
                <a:solidFill>
                  <a:srgbClr val="134679"/>
                </a:solidFill>
              </a:rPr>
              <a:t>3 </a:t>
            </a:r>
            <a:r>
              <a:rPr lang="en-US" altLang="en-US" sz="900" smtClean="0">
                <a:solidFill>
                  <a:srgbClr val="134679"/>
                </a:solidFill>
              </a:rPr>
              <a:t>treatment is </a:t>
            </a:r>
            <a:r>
              <a:rPr lang="en-US" altLang="en-US" sz="900" dirty="0">
                <a:solidFill>
                  <a:srgbClr val="134679"/>
                </a:solidFill>
              </a:rPr>
              <a:t>medium dose ICS</a:t>
            </a:r>
          </a:p>
          <a:p>
            <a:pPr eaLnBrk="1" hangingPunct="1">
              <a:spcBef>
                <a:spcPts val="600"/>
              </a:spcBef>
            </a:pPr>
            <a:r>
              <a:rPr lang="en-US" altLang="en-US" sz="900" baseline="30000" smtClean="0">
                <a:solidFill>
                  <a:srgbClr val="134679"/>
                </a:solidFill>
              </a:rPr>
              <a:t>#</a:t>
            </a:r>
            <a:r>
              <a:rPr lang="en-US" altLang="en-US" sz="900" smtClean="0">
                <a:solidFill>
                  <a:srgbClr val="134679"/>
                </a:solidFill>
              </a:rPr>
              <a:t>For </a:t>
            </a:r>
            <a:r>
              <a:rPr lang="en-US" altLang="en-US" sz="900" dirty="0">
                <a:solidFill>
                  <a:srgbClr val="134679"/>
                </a:solidFill>
              </a:rPr>
              <a:t>patients prescribed BDP/</a:t>
            </a:r>
            <a:r>
              <a:rPr lang="en-US" altLang="en-US" sz="900" dirty="0" err="1">
                <a:solidFill>
                  <a:srgbClr val="134679"/>
                </a:solidFill>
              </a:rPr>
              <a:t>formoterol</a:t>
            </a:r>
            <a:r>
              <a:rPr lang="en-US" altLang="en-US" sz="900" dirty="0">
                <a:solidFill>
                  <a:srgbClr val="134679"/>
                </a:solidFill>
              </a:rPr>
              <a:t> or BUD/ </a:t>
            </a:r>
            <a:r>
              <a:rPr lang="en-US" altLang="en-US" sz="900" dirty="0" err="1">
                <a:solidFill>
                  <a:srgbClr val="134679"/>
                </a:solidFill>
              </a:rPr>
              <a:t>formoterol</a:t>
            </a:r>
            <a:r>
              <a:rPr lang="en-US" altLang="en-US" sz="900" dirty="0">
                <a:solidFill>
                  <a:srgbClr val="134679"/>
                </a:solidFill>
              </a:rPr>
              <a:t> maintenance and reliever </a:t>
            </a:r>
            <a:r>
              <a:rPr lang="en-US" altLang="en-US" sz="900" dirty="0" smtClean="0">
                <a:solidFill>
                  <a:srgbClr val="134679"/>
                </a:solidFill>
              </a:rPr>
              <a:t>therapy</a:t>
            </a:r>
          </a:p>
          <a:p>
            <a:pPr eaLnBrk="1" hangingPunct="1">
              <a:spcBef>
                <a:spcPts val="600"/>
              </a:spcBef>
            </a:pPr>
            <a:r>
              <a:rPr lang="en-AU" altLang="en-US" sz="900" smtClean="0">
                <a:solidFill>
                  <a:srgbClr val="134679"/>
                </a:solidFill>
                <a:sym typeface="Wingdings 2"/>
              </a:rPr>
              <a:t></a:t>
            </a:r>
            <a:r>
              <a:rPr lang="en-AU" altLang="en-US" sz="900" smtClean="0">
                <a:solidFill>
                  <a:srgbClr val="134679"/>
                </a:solidFill>
              </a:rPr>
              <a:t> </a:t>
            </a:r>
            <a:r>
              <a:rPr lang="en-AU" altLang="en-US" sz="900" dirty="0" err="1">
                <a:solidFill>
                  <a:srgbClr val="134679"/>
                </a:solidFill>
              </a:rPr>
              <a:t>Tiotropium</a:t>
            </a:r>
            <a:r>
              <a:rPr lang="en-AU" altLang="en-US" sz="900" dirty="0">
                <a:solidFill>
                  <a:srgbClr val="134679"/>
                </a:solidFill>
              </a:rPr>
              <a:t> </a:t>
            </a:r>
            <a:r>
              <a:rPr lang="en-AU" altLang="en-US" sz="900">
                <a:solidFill>
                  <a:srgbClr val="134679"/>
                </a:solidFill>
              </a:rPr>
              <a:t>by </a:t>
            </a:r>
            <a:r>
              <a:rPr lang="en-AU" altLang="en-US" sz="900" smtClean="0">
                <a:solidFill>
                  <a:srgbClr val="134679"/>
                </a:solidFill>
              </a:rPr>
              <a:t>mist </a:t>
            </a:r>
            <a:r>
              <a:rPr lang="en-AU" altLang="en-US" sz="900" dirty="0">
                <a:solidFill>
                  <a:srgbClr val="134679"/>
                </a:solidFill>
              </a:rPr>
              <a:t>inhaler </a:t>
            </a:r>
            <a:r>
              <a:rPr lang="en-AU" altLang="en-US" sz="900">
                <a:solidFill>
                  <a:srgbClr val="134679"/>
                </a:solidFill>
              </a:rPr>
              <a:t>is </a:t>
            </a:r>
            <a:r>
              <a:rPr lang="en-AU" altLang="en-US" sz="900" smtClean="0">
                <a:solidFill>
                  <a:srgbClr val="134679"/>
                </a:solidFill>
              </a:rPr>
              <a:t>an </a:t>
            </a:r>
            <a:r>
              <a:rPr lang="en-AU" altLang="en-US" sz="900" dirty="0">
                <a:solidFill>
                  <a:srgbClr val="134679"/>
                </a:solidFill>
              </a:rPr>
              <a:t>add-on treatment </a:t>
            </a:r>
            <a:r>
              <a:rPr lang="en-AU" altLang="en-US" sz="900">
                <a:solidFill>
                  <a:srgbClr val="134679"/>
                </a:solidFill>
              </a:rPr>
              <a:t>for </a:t>
            </a:r>
            <a:r>
              <a:rPr lang="en-AU" altLang="en-US" sz="900" smtClean="0">
                <a:solidFill>
                  <a:srgbClr val="134679"/>
                </a:solidFill>
              </a:rPr>
              <a:t>patients ≥12 years with </a:t>
            </a:r>
            <a:r>
              <a:rPr lang="en-AU" altLang="en-US" sz="900" dirty="0">
                <a:solidFill>
                  <a:srgbClr val="134679"/>
                </a:solidFill>
              </a:rPr>
              <a:t>a history </a:t>
            </a:r>
            <a:r>
              <a:rPr lang="en-AU" altLang="en-US" sz="900">
                <a:solidFill>
                  <a:srgbClr val="134679"/>
                </a:solidFill>
              </a:rPr>
              <a:t>of </a:t>
            </a:r>
            <a:r>
              <a:rPr lang="en-AU" altLang="en-US" sz="900" smtClean="0">
                <a:solidFill>
                  <a:srgbClr val="134679"/>
                </a:solidFill>
              </a:rPr>
              <a:t>exacerbations</a:t>
            </a:r>
            <a:endParaRPr lang="en-US" altLang="en-US" sz="900" dirty="0">
              <a:solidFill>
                <a:srgbClr val="134679"/>
              </a:solidFill>
            </a:endParaRPr>
          </a:p>
        </p:txBody>
      </p:sp>
      <p:sp>
        <p:nvSpPr>
          <p:cNvPr id="5" name="Rectangle 10"/>
          <p:cNvSpPr>
            <a:spLocks/>
          </p:cNvSpPr>
          <p:nvPr/>
        </p:nvSpPr>
        <p:spPr bwMode="auto">
          <a:xfrm>
            <a:off x="4853860" y="1412875"/>
            <a:ext cx="1968500" cy="1181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dirty="0">
                <a:solidFill>
                  <a:prstClr val="black"/>
                </a:solidFill>
              </a:rPr>
              <a:t>Diagnosis</a:t>
            </a:r>
          </a:p>
          <a:p>
            <a:pPr eaLnBrk="1" hangingPunct="1">
              <a:lnSpc>
                <a:spcPct val="90000"/>
              </a:lnSpc>
              <a:spcBef>
                <a:spcPts val="525"/>
              </a:spcBef>
            </a:pPr>
            <a:r>
              <a:rPr lang="en-US" altLang="en-US" sz="1000" dirty="0">
                <a:solidFill>
                  <a:prstClr val="black"/>
                </a:solidFill>
              </a:rPr>
              <a:t>Symptom control &amp; risk factors</a:t>
            </a:r>
            <a:br>
              <a:rPr lang="en-US" altLang="en-US" sz="1000" dirty="0">
                <a:solidFill>
                  <a:prstClr val="black"/>
                </a:solidFill>
              </a:rPr>
            </a:br>
            <a:r>
              <a:rPr lang="en-US" altLang="en-US" sz="1000" dirty="0">
                <a:solidFill>
                  <a:prstClr val="black"/>
                </a:solidFill>
              </a:rPr>
              <a:t>(including lung function)</a:t>
            </a:r>
          </a:p>
          <a:p>
            <a:pPr eaLnBrk="1" hangingPunct="1">
              <a:lnSpc>
                <a:spcPct val="90000"/>
              </a:lnSpc>
              <a:spcBef>
                <a:spcPts val="525"/>
              </a:spcBef>
            </a:pPr>
            <a:r>
              <a:rPr lang="en-US" altLang="en-US" sz="1000" dirty="0">
                <a:solidFill>
                  <a:prstClr val="black"/>
                </a:solidFill>
              </a:rPr>
              <a:t>Inhaler technique &amp; adherence</a:t>
            </a:r>
          </a:p>
          <a:p>
            <a:pPr eaLnBrk="1" hangingPunct="1">
              <a:lnSpc>
                <a:spcPct val="90000"/>
              </a:lnSpc>
              <a:spcBef>
                <a:spcPts val="525"/>
              </a:spcBef>
            </a:pPr>
            <a:r>
              <a:rPr lang="en-US" altLang="en-US" sz="1000" dirty="0">
                <a:solidFill>
                  <a:prstClr val="black"/>
                </a:solidFill>
              </a:rPr>
              <a:t>Patient preference</a:t>
            </a:r>
          </a:p>
        </p:txBody>
      </p:sp>
      <p:sp>
        <p:nvSpPr>
          <p:cNvPr id="6" name="Rectangle 11"/>
          <p:cNvSpPr>
            <a:spLocks/>
          </p:cNvSpPr>
          <p:nvPr/>
        </p:nvSpPr>
        <p:spPr bwMode="auto">
          <a:xfrm>
            <a:off x="5103533" y="2843867"/>
            <a:ext cx="1993900" cy="635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Asthma medications</a:t>
            </a:r>
          </a:p>
          <a:p>
            <a:pPr eaLnBrk="1" hangingPunct="1">
              <a:lnSpc>
                <a:spcPct val="90000"/>
              </a:lnSpc>
              <a:spcBef>
                <a:spcPts val="525"/>
              </a:spcBef>
            </a:pPr>
            <a:r>
              <a:rPr lang="en-US" altLang="en-US" sz="1000">
                <a:solidFill>
                  <a:prstClr val="black"/>
                </a:solidFill>
              </a:rPr>
              <a:t>Non-pharmacological strategies</a:t>
            </a:r>
          </a:p>
          <a:p>
            <a:pPr eaLnBrk="1" hangingPunct="1">
              <a:lnSpc>
                <a:spcPct val="90000"/>
              </a:lnSpc>
              <a:spcBef>
                <a:spcPts val="525"/>
              </a:spcBef>
            </a:pPr>
            <a:r>
              <a:rPr lang="en-US" altLang="en-US" sz="1000">
                <a:solidFill>
                  <a:prstClr val="black"/>
                </a:solidFill>
              </a:rPr>
              <a:t>Treat modifiable risk factors</a:t>
            </a:r>
          </a:p>
        </p:txBody>
      </p:sp>
      <p:sp>
        <p:nvSpPr>
          <p:cNvPr id="7" name="Rectangle 12"/>
          <p:cNvSpPr>
            <a:spLocks/>
          </p:cNvSpPr>
          <p:nvPr/>
        </p:nvSpPr>
        <p:spPr bwMode="auto">
          <a:xfrm>
            <a:off x="1835150" y="2397779"/>
            <a:ext cx="1133475" cy="10048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ts val="525"/>
              </a:spcBef>
            </a:pPr>
            <a:r>
              <a:rPr lang="en-US" altLang="en-US" sz="1000">
                <a:solidFill>
                  <a:prstClr val="black"/>
                </a:solidFill>
              </a:rPr>
              <a:t>Symptoms</a:t>
            </a:r>
          </a:p>
          <a:p>
            <a:pPr eaLnBrk="1" hangingPunct="1">
              <a:lnSpc>
                <a:spcPct val="90000"/>
              </a:lnSpc>
              <a:spcBef>
                <a:spcPts val="525"/>
              </a:spcBef>
            </a:pPr>
            <a:r>
              <a:rPr lang="en-US" altLang="en-US" sz="1000">
                <a:solidFill>
                  <a:prstClr val="black"/>
                </a:solidFill>
              </a:rPr>
              <a:t>Exacerbations</a:t>
            </a:r>
          </a:p>
          <a:p>
            <a:pPr eaLnBrk="1" hangingPunct="1">
              <a:lnSpc>
                <a:spcPct val="90000"/>
              </a:lnSpc>
              <a:spcBef>
                <a:spcPts val="525"/>
              </a:spcBef>
            </a:pPr>
            <a:r>
              <a:rPr lang="en-US" altLang="en-US" sz="1000">
                <a:solidFill>
                  <a:prstClr val="black"/>
                </a:solidFill>
              </a:rPr>
              <a:t>Side-effects</a:t>
            </a:r>
          </a:p>
          <a:p>
            <a:pPr eaLnBrk="1" hangingPunct="1">
              <a:lnSpc>
                <a:spcPct val="90000"/>
              </a:lnSpc>
              <a:spcBef>
                <a:spcPts val="525"/>
              </a:spcBef>
            </a:pPr>
            <a:r>
              <a:rPr lang="en-US" altLang="en-US" sz="1000">
                <a:solidFill>
                  <a:prstClr val="black"/>
                </a:solidFill>
              </a:rPr>
              <a:t>Patient satisfaction</a:t>
            </a:r>
          </a:p>
          <a:p>
            <a:pPr eaLnBrk="1" hangingPunct="1">
              <a:lnSpc>
                <a:spcPct val="90000"/>
              </a:lnSpc>
              <a:spcBef>
                <a:spcPts val="525"/>
              </a:spcBef>
            </a:pPr>
            <a:r>
              <a:rPr lang="en-US" altLang="en-US" sz="1000">
                <a:solidFill>
                  <a:prstClr val="black"/>
                </a:solidFill>
              </a:rPr>
              <a:t>Lung function</a:t>
            </a:r>
          </a:p>
        </p:txBody>
      </p:sp>
      <p:sp>
        <p:nvSpPr>
          <p:cNvPr id="8" name="Rectangle 14"/>
          <p:cNvSpPr>
            <a:spLocks/>
          </p:cNvSpPr>
          <p:nvPr/>
        </p:nvSpPr>
        <p:spPr bwMode="auto">
          <a:xfrm>
            <a:off x="538163" y="5588654"/>
            <a:ext cx="800100" cy="4826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a:solidFill>
                  <a:prstClr val="black"/>
                </a:solidFill>
                <a:latin typeface="Arial Italic" charset="0"/>
                <a:sym typeface="Arial Italic" charset="0"/>
              </a:rPr>
              <a:t>Other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controller </a:t>
            </a:r>
            <a:br>
              <a:rPr lang="en-US" altLang="en-US" sz="900">
                <a:solidFill>
                  <a:prstClr val="black"/>
                </a:solidFill>
                <a:latin typeface="Arial Italic" charset="0"/>
                <a:sym typeface="Arial Italic" charset="0"/>
              </a:rPr>
            </a:br>
            <a:r>
              <a:rPr lang="en-US" altLang="en-US" sz="900">
                <a:solidFill>
                  <a:prstClr val="black"/>
                </a:solidFill>
                <a:latin typeface="Arial Italic" charset="0"/>
                <a:sym typeface="Arial Italic" charset="0"/>
              </a:rPr>
              <a:t>options</a:t>
            </a:r>
          </a:p>
        </p:txBody>
      </p:sp>
      <p:sp>
        <p:nvSpPr>
          <p:cNvPr id="9" name="Rectangle 15"/>
          <p:cNvSpPr>
            <a:spLocks/>
          </p:cNvSpPr>
          <p:nvPr/>
        </p:nvSpPr>
        <p:spPr bwMode="auto">
          <a:xfrm>
            <a:off x="601663" y="6270625"/>
            <a:ext cx="736600" cy="254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a:solidFill>
                  <a:srgbClr val="134679"/>
                </a:solidFill>
                <a:sym typeface="Arial Bold" charset="0"/>
              </a:rPr>
              <a:t>RELIEVER</a:t>
            </a:r>
          </a:p>
        </p:txBody>
      </p:sp>
      <p:sp>
        <p:nvSpPr>
          <p:cNvPr id="10" name="Rectangle 16"/>
          <p:cNvSpPr>
            <a:spLocks/>
          </p:cNvSpPr>
          <p:nvPr/>
        </p:nvSpPr>
        <p:spPr bwMode="auto">
          <a:xfrm>
            <a:off x="1437124" y="4583113"/>
            <a:ext cx="617537"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1</a:t>
            </a:r>
          </a:p>
        </p:txBody>
      </p:sp>
      <p:sp>
        <p:nvSpPr>
          <p:cNvPr id="11" name="Rectangle 17"/>
          <p:cNvSpPr>
            <a:spLocks/>
          </p:cNvSpPr>
          <p:nvPr/>
        </p:nvSpPr>
        <p:spPr bwMode="auto">
          <a:xfrm>
            <a:off x="3128575" y="4583113"/>
            <a:ext cx="619125"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2</a:t>
            </a:r>
          </a:p>
        </p:txBody>
      </p:sp>
      <p:sp>
        <p:nvSpPr>
          <p:cNvPr id="12" name="Rectangle 18"/>
          <p:cNvSpPr>
            <a:spLocks/>
          </p:cNvSpPr>
          <p:nvPr/>
        </p:nvSpPr>
        <p:spPr bwMode="auto">
          <a:xfrm>
            <a:off x="4938886" y="4456113"/>
            <a:ext cx="863600" cy="2841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3</a:t>
            </a:r>
          </a:p>
        </p:txBody>
      </p:sp>
      <p:sp>
        <p:nvSpPr>
          <p:cNvPr id="13" name="Rectangle 19"/>
          <p:cNvSpPr>
            <a:spLocks/>
          </p:cNvSpPr>
          <p:nvPr/>
        </p:nvSpPr>
        <p:spPr bwMode="auto">
          <a:xfrm>
            <a:off x="5951386" y="4192588"/>
            <a:ext cx="741362" cy="2841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4</a:t>
            </a:r>
          </a:p>
        </p:txBody>
      </p:sp>
      <p:sp>
        <p:nvSpPr>
          <p:cNvPr id="14" name="Rectangle 20"/>
          <p:cNvSpPr>
            <a:spLocks/>
          </p:cNvSpPr>
          <p:nvPr/>
        </p:nvSpPr>
        <p:spPr bwMode="auto">
          <a:xfrm>
            <a:off x="6740068" y="3860800"/>
            <a:ext cx="612775" cy="2857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000" b="1">
                <a:solidFill>
                  <a:prstClr val="black"/>
                </a:solidFill>
                <a:sym typeface="Arial Bold" charset="0"/>
              </a:rPr>
              <a:t>STEP 5</a:t>
            </a:r>
          </a:p>
        </p:txBody>
      </p:sp>
      <p:sp>
        <p:nvSpPr>
          <p:cNvPr id="15" name="Rectangle 21"/>
          <p:cNvSpPr>
            <a:spLocks/>
          </p:cNvSpPr>
          <p:nvPr/>
        </p:nvSpPr>
        <p:spPr bwMode="auto">
          <a:xfrm>
            <a:off x="1933187" y="5174644"/>
            <a:ext cx="3009900"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200" dirty="0">
                <a:solidFill>
                  <a:prstClr val="black"/>
                </a:solidFill>
              </a:rPr>
              <a:t>Low dose ICS</a:t>
            </a:r>
          </a:p>
        </p:txBody>
      </p:sp>
      <p:sp>
        <p:nvSpPr>
          <p:cNvPr id="16" name="Rectangle 22"/>
          <p:cNvSpPr>
            <a:spLocks/>
          </p:cNvSpPr>
          <p:nvPr/>
        </p:nvSpPr>
        <p:spPr bwMode="auto">
          <a:xfrm>
            <a:off x="1435536" y="5579745"/>
            <a:ext cx="620712" cy="330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800" spc="-40" dirty="0">
                <a:solidFill>
                  <a:prstClr val="black">
                    <a:lumMod val="65000"/>
                    <a:lumOff val="35000"/>
                  </a:prstClr>
                </a:solidFill>
                <a:ea typeface="ＭＳ Ｐゴシック" charset="0"/>
                <a:cs typeface="Arial"/>
                <a:sym typeface="Arial Italic" charset="0"/>
              </a:rPr>
              <a:t>Consider low dose ICS </a:t>
            </a:r>
          </a:p>
        </p:txBody>
      </p:sp>
      <p:sp>
        <p:nvSpPr>
          <p:cNvPr id="17" name="Rectangle 23"/>
          <p:cNvSpPr>
            <a:spLocks/>
          </p:cNvSpPr>
          <p:nvPr/>
        </p:nvSpPr>
        <p:spPr bwMode="auto">
          <a:xfrm>
            <a:off x="1964937" y="5579745"/>
            <a:ext cx="2946400" cy="3302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dirty="0">
                <a:solidFill>
                  <a:prstClr val="black">
                    <a:lumMod val="65000"/>
                    <a:lumOff val="35000"/>
                  </a:prstClr>
                </a:solidFill>
                <a:ea typeface="ＭＳ Ｐゴシック" charset="0"/>
                <a:cs typeface="Arial"/>
                <a:sym typeface="Arial Italic" charset="0"/>
              </a:rPr>
              <a:t>Leukotriene receptor antagonists (LTRA)</a:t>
            </a:r>
          </a:p>
          <a:p>
            <a:pPr algn="ctr">
              <a:defRPr/>
            </a:pPr>
            <a:r>
              <a:rPr lang="en-US" sz="850" i="1" kern="0" dirty="0">
                <a:solidFill>
                  <a:prstClr val="black">
                    <a:lumMod val="65000"/>
                    <a:lumOff val="35000"/>
                  </a:prstClr>
                </a:solidFill>
                <a:ea typeface="ＭＳ Ｐゴシック" charset="0"/>
                <a:cs typeface="Arial"/>
                <a:sym typeface="Arial Italic" charset="0"/>
              </a:rPr>
              <a:t>Low dose theophylline*</a:t>
            </a:r>
          </a:p>
        </p:txBody>
      </p:sp>
      <p:sp>
        <p:nvSpPr>
          <p:cNvPr id="18" name="Rectangle 24"/>
          <p:cNvSpPr>
            <a:spLocks/>
          </p:cNvSpPr>
          <p:nvPr/>
        </p:nvSpPr>
        <p:spPr bwMode="auto">
          <a:xfrm>
            <a:off x="4884458" y="5579745"/>
            <a:ext cx="972456" cy="4540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800" spc="-10" dirty="0">
                <a:solidFill>
                  <a:prstClr val="black">
                    <a:lumMod val="65000"/>
                    <a:lumOff val="35000"/>
                  </a:prstClr>
                </a:solidFill>
                <a:ea typeface="ＭＳ Ｐゴシック" charset="0"/>
                <a:cs typeface="Arial"/>
                <a:sym typeface="Arial Italic" charset="0"/>
              </a:rPr>
              <a:t>Med/high dose ICS</a:t>
            </a:r>
          </a:p>
          <a:p>
            <a:pPr algn="ctr">
              <a:defRPr/>
            </a:pPr>
            <a:r>
              <a:rPr lang="en-US" sz="850" i="1" kern="800" spc="-10" dirty="0">
                <a:solidFill>
                  <a:prstClr val="black">
                    <a:lumMod val="65000"/>
                    <a:lumOff val="35000"/>
                  </a:prstClr>
                </a:solidFill>
                <a:ea typeface="ＭＳ Ｐゴシック" charset="0"/>
                <a:cs typeface="Arial"/>
                <a:sym typeface="Arial Italic" charset="0"/>
              </a:rPr>
              <a:t>Low </a:t>
            </a:r>
            <a:r>
              <a:rPr lang="en-US" sz="850" i="1" kern="800" spc="-10">
                <a:solidFill>
                  <a:prstClr val="black">
                    <a:lumMod val="65000"/>
                    <a:lumOff val="35000"/>
                  </a:prstClr>
                </a:solidFill>
                <a:ea typeface="ＭＳ Ｐゴシック" charset="0"/>
                <a:cs typeface="Arial"/>
                <a:sym typeface="Arial Italic" charset="0"/>
              </a:rPr>
              <a:t>dose </a:t>
            </a:r>
            <a:r>
              <a:rPr lang="en-US" sz="850" i="1" kern="800" spc="-10" smtClean="0">
                <a:solidFill>
                  <a:prstClr val="black">
                    <a:lumMod val="65000"/>
                    <a:lumOff val="35000"/>
                  </a:prstClr>
                </a:solidFill>
                <a:ea typeface="ＭＳ Ｐゴシック" charset="0"/>
                <a:cs typeface="Arial"/>
                <a:sym typeface="Arial Italic" charset="0"/>
              </a:rPr>
              <a:t>ICS + LTRA</a:t>
            </a:r>
            <a:endParaRPr lang="en-US" sz="850" i="1" kern="800" spc="-10" dirty="0">
              <a:solidFill>
                <a:prstClr val="black">
                  <a:lumMod val="65000"/>
                  <a:lumOff val="35000"/>
                </a:prstClr>
              </a:solidFill>
              <a:ea typeface="ＭＳ Ｐゴシック" charset="0"/>
              <a:cs typeface="Arial"/>
              <a:sym typeface="Arial Italic" charset="0"/>
            </a:endParaRPr>
          </a:p>
          <a:p>
            <a:pPr algn="ctr">
              <a:defRPr/>
            </a:pPr>
            <a:r>
              <a:rPr lang="en-US" sz="850" i="1" kern="800" spc="-10" dirty="0">
                <a:solidFill>
                  <a:prstClr val="black">
                    <a:lumMod val="65000"/>
                    <a:lumOff val="35000"/>
                  </a:prstClr>
                </a:solidFill>
                <a:ea typeface="ＭＳ Ｐゴシック" charset="0"/>
                <a:cs typeface="Arial"/>
                <a:sym typeface="Arial Italic" charset="0"/>
              </a:rPr>
              <a:t>(or + </a:t>
            </a:r>
            <a:r>
              <a:rPr lang="en-US" sz="850" i="1" kern="800" spc="-10" dirty="0" err="1">
                <a:solidFill>
                  <a:prstClr val="black">
                    <a:lumMod val="65000"/>
                    <a:lumOff val="35000"/>
                  </a:prstClr>
                </a:solidFill>
                <a:ea typeface="ＭＳ Ｐゴシック" charset="0"/>
                <a:cs typeface="Arial"/>
                <a:sym typeface="Arial Italic" charset="0"/>
              </a:rPr>
              <a:t>theoph</a:t>
            </a:r>
            <a:r>
              <a:rPr lang="en-US" sz="850" i="1" kern="800" spc="-10" dirty="0">
                <a:solidFill>
                  <a:prstClr val="black">
                    <a:lumMod val="65000"/>
                    <a:lumOff val="35000"/>
                  </a:prstClr>
                </a:solidFill>
                <a:ea typeface="ＭＳ Ｐゴシック" charset="0"/>
                <a:cs typeface="Arial"/>
                <a:sym typeface="Arial Italic" charset="0"/>
              </a:rPr>
              <a:t>*)</a:t>
            </a:r>
          </a:p>
        </p:txBody>
      </p:sp>
      <p:sp>
        <p:nvSpPr>
          <p:cNvPr id="19" name="Rectangle 27"/>
          <p:cNvSpPr>
            <a:spLocks/>
          </p:cNvSpPr>
          <p:nvPr/>
        </p:nvSpPr>
        <p:spPr bwMode="auto">
          <a:xfrm>
            <a:off x="1511300" y="6146800"/>
            <a:ext cx="3581400" cy="2809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120000"/>
              </a:lnSpc>
              <a:defRPr/>
            </a:pPr>
            <a:r>
              <a:rPr lang="en-US" sz="1000" dirty="0">
                <a:solidFill>
                  <a:prstClr val="black">
                    <a:lumMod val="65000"/>
                    <a:lumOff val="35000"/>
                  </a:prstClr>
                </a:solidFill>
                <a:ea typeface="ＭＳ Ｐゴシック" charset="0"/>
                <a:cs typeface="ＭＳ Ｐゴシック" charset="0"/>
              </a:rPr>
              <a:t>As-needed short-acting beta</a:t>
            </a:r>
            <a:r>
              <a:rPr lang="en-US" sz="1000" baseline="13000" dirty="0">
                <a:solidFill>
                  <a:prstClr val="black">
                    <a:lumMod val="65000"/>
                    <a:lumOff val="35000"/>
                  </a:prstClr>
                </a:solidFill>
                <a:ea typeface="ＭＳ Ｐゴシック" charset="0"/>
                <a:cs typeface="ＭＳ Ｐゴシック" charset="0"/>
              </a:rPr>
              <a:t>2</a:t>
            </a:r>
            <a:r>
              <a:rPr lang="en-US" sz="1000" dirty="0">
                <a:solidFill>
                  <a:prstClr val="black">
                    <a:lumMod val="65000"/>
                    <a:lumOff val="35000"/>
                  </a:prstClr>
                </a:solidFill>
                <a:ea typeface="ＭＳ Ｐゴシック" charset="0"/>
                <a:cs typeface="ＭＳ Ｐゴシック" charset="0"/>
              </a:rPr>
              <a:t>-agonist (SABA)</a:t>
            </a:r>
          </a:p>
        </p:txBody>
      </p:sp>
      <p:sp>
        <p:nvSpPr>
          <p:cNvPr id="20" name="Rectangle 28"/>
          <p:cNvSpPr>
            <a:spLocks/>
          </p:cNvSpPr>
          <p:nvPr/>
        </p:nvSpPr>
        <p:spPr bwMode="auto">
          <a:xfrm>
            <a:off x="5143500" y="6146800"/>
            <a:ext cx="2159000" cy="3587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90000"/>
              </a:lnSpc>
              <a:defRPr/>
            </a:pPr>
            <a:r>
              <a:rPr lang="en-US" sz="1000" dirty="0">
                <a:solidFill>
                  <a:prstClr val="black">
                    <a:lumMod val="65000"/>
                    <a:lumOff val="35000"/>
                  </a:prstClr>
                </a:solidFill>
                <a:ea typeface="ＭＳ Ｐゴシック" charset="0"/>
                <a:cs typeface="ＭＳ Ｐゴシック" charset="0"/>
              </a:rPr>
              <a:t>As-needed SABA or </a:t>
            </a:r>
            <a:br>
              <a:rPr lang="en-US" sz="1000" dirty="0">
                <a:solidFill>
                  <a:prstClr val="black">
                    <a:lumMod val="65000"/>
                    <a:lumOff val="35000"/>
                  </a:prstClr>
                </a:solidFill>
                <a:ea typeface="ＭＳ Ｐゴシック" charset="0"/>
                <a:cs typeface="ＭＳ Ｐゴシック" charset="0"/>
              </a:rPr>
            </a:br>
            <a:r>
              <a:rPr lang="en-US" sz="1000" dirty="0">
                <a:solidFill>
                  <a:prstClr val="black">
                    <a:lumMod val="65000"/>
                    <a:lumOff val="35000"/>
                  </a:prstClr>
                </a:solidFill>
                <a:ea typeface="ＭＳ Ｐゴシック" charset="0"/>
                <a:cs typeface="ＭＳ Ｐゴシック" charset="0"/>
              </a:rPr>
              <a:t>low </a:t>
            </a:r>
            <a:r>
              <a:rPr lang="en-US" sz="1000">
                <a:solidFill>
                  <a:prstClr val="black">
                    <a:lumMod val="65000"/>
                    <a:lumOff val="35000"/>
                  </a:prstClr>
                </a:solidFill>
                <a:ea typeface="ＭＳ Ｐゴシック" charset="0"/>
                <a:cs typeface="ＭＳ Ｐゴシック" charset="0"/>
              </a:rPr>
              <a:t>dose </a:t>
            </a:r>
            <a:r>
              <a:rPr lang="en-US" sz="1000" smtClean="0">
                <a:solidFill>
                  <a:prstClr val="black">
                    <a:lumMod val="65000"/>
                    <a:lumOff val="35000"/>
                  </a:prstClr>
                </a:solidFill>
                <a:ea typeface="ＭＳ Ｐゴシック" charset="0"/>
                <a:cs typeface="ＭＳ Ｐゴシック" charset="0"/>
              </a:rPr>
              <a:t>ICS/formoterol</a:t>
            </a:r>
            <a:r>
              <a:rPr lang="en-US" sz="1000" baseline="30000" smtClean="0">
                <a:solidFill>
                  <a:prstClr val="black">
                    <a:lumMod val="65000"/>
                    <a:lumOff val="35000"/>
                  </a:prstClr>
                </a:solidFill>
                <a:ea typeface="ＭＳ Ｐゴシック" charset="0"/>
                <a:cs typeface="ＭＳ Ｐゴシック" charset="0"/>
              </a:rPr>
              <a:t>#</a:t>
            </a:r>
            <a:endParaRPr lang="en-US" sz="1000" baseline="30000" dirty="0">
              <a:solidFill>
                <a:prstClr val="black">
                  <a:lumMod val="65000"/>
                  <a:lumOff val="35000"/>
                </a:prstClr>
              </a:solidFill>
              <a:ea typeface="ＭＳ Ｐゴシック" charset="0"/>
              <a:cs typeface="ＭＳ Ｐゴシック" charset="0"/>
            </a:endParaRPr>
          </a:p>
        </p:txBody>
      </p:sp>
      <p:sp>
        <p:nvSpPr>
          <p:cNvPr id="21" name="Rectangle 29"/>
          <p:cNvSpPr>
            <a:spLocks/>
          </p:cNvSpPr>
          <p:nvPr/>
        </p:nvSpPr>
        <p:spPr bwMode="auto">
          <a:xfrm>
            <a:off x="4925393" y="5065106"/>
            <a:ext cx="890587" cy="4524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Low dose </a:t>
            </a:r>
            <a:br>
              <a:rPr lang="en-US" altLang="en-US" sz="1000" dirty="0">
                <a:solidFill>
                  <a:prstClr val="black"/>
                </a:solidFill>
              </a:rPr>
            </a:br>
            <a:r>
              <a:rPr lang="en-US" altLang="en-US" sz="1000">
                <a:solidFill>
                  <a:prstClr val="black"/>
                </a:solidFill>
              </a:rPr>
              <a:t>ICS/LABA</a:t>
            </a:r>
            <a:r>
              <a:rPr lang="en-US" altLang="en-US" sz="1000" smtClean="0">
                <a:solidFill>
                  <a:prstClr val="black"/>
                </a:solidFill>
              </a:rPr>
              <a:t>**</a:t>
            </a:r>
            <a:endParaRPr lang="en-US" altLang="en-US" sz="1000" dirty="0">
              <a:solidFill>
                <a:prstClr val="black"/>
              </a:solidFill>
            </a:endParaRPr>
          </a:p>
        </p:txBody>
      </p:sp>
      <p:sp>
        <p:nvSpPr>
          <p:cNvPr id="22" name="Rectangle 30"/>
          <p:cNvSpPr>
            <a:spLocks/>
          </p:cNvSpPr>
          <p:nvPr/>
        </p:nvSpPr>
        <p:spPr bwMode="auto">
          <a:xfrm>
            <a:off x="5962498" y="4806344"/>
            <a:ext cx="719138"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000" dirty="0">
                <a:solidFill>
                  <a:prstClr val="black"/>
                </a:solidFill>
              </a:rPr>
              <a:t>Med/high </a:t>
            </a:r>
            <a:br>
              <a:rPr lang="en-US" altLang="en-US" sz="1000" dirty="0">
                <a:solidFill>
                  <a:prstClr val="black"/>
                </a:solidFill>
              </a:rPr>
            </a:br>
            <a:r>
              <a:rPr lang="en-US" altLang="en-US" sz="1000" dirty="0">
                <a:solidFill>
                  <a:prstClr val="black"/>
                </a:solidFill>
              </a:rPr>
              <a:t>ICS/LABA</a:t>
            </a:r>
          </a:p>
        </p:txBody>
      </p:sp>
      <p:sp>
        <p:nvSpPr>
          <p:cNvPr id="23" name="Rectangle 14"/>
          <p:cNvSpPr>
            <a:spLocks/>
          </p:cNvSpPr>
          <p:nvPr/>
        </p:nvSpPr>
        <p:spPr bwMode="auto">
          <a:xfrm>
            <a:off x="468313" y="4676775"/>
            <a:ext cx="869950" cy="48895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90000"/>
              </a:lnSpc>
            </a:pPr>
            <a:r>
              <a:rPr lang="en-US" altLang="en-US" sz="900" b="1">
                <a:solidFill>
                  <a:srgbClr val="134679"/>
                </a:solidFill>
                <a:sym typeface="Arial Bold" charset="0"/>
              </a:rPr>
              <a:t>PREFERRED </a:t>
            </a:r>
            <a:br>
              <a:rPr lang="en-US" altLang="en-US" sz="900" b="1">
                <a:solidFill>
                  <a:srgbClr val="134679"/>
                </a:solidFill>
                <a:sym typeface="Arial Bold" charset="0"/>
              </a:rPr>
            </a:br>
            <a:r>
              <a:rPr lang="en-US" altLang="en-US" sz="900" b="1">
                <a:solidFill>
                  <a:srgbClr val="134679"/>
                </a:solidFill>
                <a:sym typeface="Arial Bold" charset="0"/>
              </a:rPr>
              <a:t>CONTROLLER </a:t>
            </a:r>
            <a:br>
              <a:rPr lang="en-US" altLang="en-US" sz="900" b="1">
                <a:solidFill>
                  <a:srgbClr val="134679"/>
                </a:solidFill>
                <a:sym typeface="Arial Bold" charset="0"/>
              </a:rPr>
            </a:br>
            <a:r>
              <a:rPr lang="en-US" altLang="en-US" sz="900" b="1">
                <a:solidFill>
                  <a:srgbClr val="134679"/>
                </a:solidFill>
                <a:sym typeface="Arial Bold" charset="0"/>
              </a:rPr>
              <a:t>CHOICE</a:t>
            </a:r>
          </a:p>
          <a:p>
            <a:pPr eaLnBrk="1" hangingPunct="1">
              <a:lnSpc>
                <a:spcPct val="90000"/>
              </a:lnSpc>
            </a:pPr>
            <a:endParaRPr lang="en-US" altLang="en-US" sz="800" b="1">
              <a:solidFill>
                <a:prstClr val="black"/>
              </a:solidFill>
            </a:endParaRPr>
          </a:p>
        </p:txBody>
      </p:sp>
      <p:sp>
        <p:nvSpPr>
          <p:cNvPr id="24" name="Rectangle 23"/>
          <p:cNvSpPr/>
          <p:nvPr/>
        </p:nvSpPr>
        <p:spPr>
          <a:xfrm rot="18616622">
            <a:off x="3080766" y="2053971"/>
            <a:ext cx="16634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a:ln w="12700">
                  <a:noFill/>
                  <a:prstDash val="solid"/>
                </a:ln>
                <a:solidFill>
                  <a:prstClr val="white"/>
                </a:solidFill>
                <a:cs typeface="Arial"/>
              </a:rPr>
              <a:t>REVIEW RESPONSE</a:t>
            </a:r>
          </a:p>
        </p:txBody>
      </p:sp>
      <p:sp>
        <p:nvSpPr>
          <p:cNvPr id="25" name="Rectangle 24"/>
          <p:cNvSpPr/>
          <p:nvPr/>
        </p:nvSpPr>
        <p:spPr>
          <a:xfrm rot="3533141">
            <a:off x="3184010" y="2063406"/>
            <a:ext cx="1562188" cy="15098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1" wrap="none">
            <a:prstTxWarp prst="textArchUp">
              <a:avLst>
                <a:gd name="adj" fmla="val 5457498"/>
              </a:avLst>
            </a:prstTxWarp>
            <a:spAutoFit/>
          </a:bodyPr>
          <a:lstStyle/>
          <a:p>
            <a:pPr algn="ctr">
              <a:defRPr/>
            </a:pPr>
            <a:r>
              <a:rPr lang="en-AU" sz="1150" b="1" dirty="0" smtClean="0">
                <a:ln w="12700">
                  <a:noFill/>
                  <a:prstDash val="solid"/>
                </a:ln>
                <a:solidFill>
                  <a:prstClr val="white"/>
                </a:solidFill>
                <a:cs typeface="Arial"/>
              </a:rPr>
              <a:t>ASSESS</a:t>
            </a:r>
            <a:endParaRPr lang="en-AU" sz="1150" b="1" dirty="0">
              <a:ln w="12700">
                <a:noFill/>
                <a:prstDash val="solid"/>
              </a:ln>
              <a:solidFill>
                <a:prstClr val="white"/>
              </a:solidFill>
              <a:cs typeface="Arial"/>
            </a:endParaRPr>
          </a:p>
        </p:txBody>
      </p:sp>
      <p:sp>
        <p:nvSpPr>
          <p:cNvPr id="26" name="Rectangle 25"/>
          <p:cNvSpPr/>
          <p:nvPr/>
        </p:nvSpPr>
        <p:spPr>
          <a:xfrm rot="20756897">
            <a:off x="3212290" y="2471857"/>
            <a:ext cx="1492013" cy="1214002"/>
          </a:xfrm>
          <a:prstGeom prst="rect">
            <a:avLst/>
          </a:prstGeom>
          <a:noFill/>
        </p:spPr>
        <p:txBody>
          <a:bodyPr spcFirstLastPara="1" wrap="none">
            <a:prstTxWarp prst="textArchDown">
              <a:avLst>
                <a:gd name="adj" fmla="val 16604063"/>
              </a:avLst>
            </a:prstTxWarp>
            <a:spAutoFit/>
          </a:bodyPr>
          <a:lstStyle/>
          <a:p>
            <a:pPr algn="ctr">
              <a:defRPr/>
            </a:pPr>
            <a:r>
              <a:rPr lang="en-AU" sz="1150" b="1" dirty="0">
                <a:ln w="12700">
                  <a:noFill/>
                  <a:prstDash val="solid"/>
                </a:ln>
                <a:solidFill>
                  <a:prstClr val="white"/>
                </a:solidFill>
                <a:ea typeface="ＭＳ Ｐゴシック" charset="0"/>
                <a:cs typeface="Arial"/>
              </a:rPr>
              <a:t>ADJUST TREATMENT</a:t>
            </a:r>
            <a:endParaRPr lang="en-US" sz="1150" b="1" dirty="0">
              <a:ln w="12700">
                <a:noFill/>
                <a:prstDash val="solid"/>
              </a:ln>
              <a:solidFill>
                <a:prstClr val="white"/>
              </a:solidFill>
              <a:ea typeface="ＭＳ Ｐゴシック" charset="0"/>
              <a:cs typeface="ＭＳ Ｐゴシック" charset="0"/>
            </a:endParaRPr>
          </a:p>
        </p:txBody>
      </p:sp>
      <p:sp>
        <p:nvSpPr>
          <p:cNvPr id="27" name="Rectangle 20"/>
          <p:cNvSpPr>
            <a:spLocks/>
          </p:cNvSpPr>
          <p:nvPr/>
        </p:nvSpPr>
        <p:spPr bwMode="auto">
          <a:xfrm>
            <a:off x="5853755" y="5579745"/>
            <a:ext cx="936625" cy="5667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a:solidFill>
                  <a:prstClr val="black">
                    <a:lumMod val="65000"/>
                    <a:lumOff val="35000"/>
                  </a:prstClr>
                </a:solidFill>
                <a:ea typeface="ＭＳ Ｐゴシック" charset="0"/>
                <a:cs typeface="Arial"/>
                <a:sym typeface="Arial Italic" charset="0"/>
              </a:rPr>
              <a:t>Add </a:t>
            </a:r>
            <a:r>
              <a:rPr lang="en-US" sz="850" i="1" kern="0" smtClean="0">
                <a:solidFill>
                  <a:prstClr val="black">
                    <a:lumMod val="65000"/>
                    <a:lumOff val="35000"/>
                  </a:prstClr>
                </a:solidFill>
                <a:ea typeface="ＭＳ Ｐゴシック" charset="0"/>
                <a:cs typeface="Arial"/>
                <a:sym typeface="Arial Italic" charset="0"/>
              </a:rPr>
              <a:t>tiotropium</a:t>
            </a:r>
            <a:r>
              <a:rPr lang="en-US" sz="850" kern="700">
                <a:solidFill>
                  <a:prstClr val="black">
                    <a:lumMod val="65000"/>
                    <a:lumOff val="35000"/>
                  </a:prstClr>
                </a:solidFill>
                <a:cs typeface="Arial"/>
              </a:rPr>
              <a:t>*</a:t>
            </a:r>
            <a:r>
              <a:rPr lang="en-US" sz="850" kern="700" baseline="30000">
                <a:solidFill>
                  <a:prstClr val="black">
                    <a:lumMod val="65000"/>
                    <a:lumOff val="35000"/>
                  </a:prstClr>
                </a:solidFill>
                <a:cs typeface="Arial"/>
                <a:sym typeface="Wingdings 2"/>
              </a:rPr>
              <a:t></a:t>
            </a:r>
            <a:endParaRPr lang="en-US" sz="850" i="1" kern="0" dirty="0">
              <a:solidFill>
                <a:prstClr val="black">
                  <a:lumMod val="65000"/>
                  <a:lumOff val="35000"/>
                </a:prstClr>
              </a:solidFill>
              <a:ea typeface="ＭＳ Ｐゴシック" charset="0"/>
              <a:cs typeface="Arial"/>
              <a:sym typeface="Arial Italic" charset="0"/>
            </a:endParaRPr>
          </a:p>
          <a:p>
            <a:pPr algn="ctr">
              <a:defRPr/>
            </a:pPr>
            <a:r>
              <a:rPr lang="en-US" sz="850" i="1" kern="0" smtClean="0">
                <a:solidFill>
                  <a:prstClr val="black">
                    <a:lumMod val="65000"/>
                    <a:lumOff val="35000"/>
                  </a:prstClr>
                </a:solidFill>
                <a:ea typeface="ＭＳ Ｐゴシック" charset="0"/>
                <a:cs typeface="Arial"/>
                <a:sym typeface="Arial Italic" charset="0"/>
              </a:rPr>
              <a:t>Med/high dose </a:t>
            </a:r>
            <a:br>
              <a:rPr lang="en-US" sz="850" i="1" kern="0" smtClean="0">
                <a:solidFill>
                  <a:prstClr val="black">
                    <a:lumMod val="65000"/>
                    <a:lumOff val="35000"/>
                  </a:prstClr>
                </a:solidFill>
                <a:ea typeface="ＭＳ Ｐゴシック" charset="0"/>
                <a:cs typeface="Arial"/>
                <a:sym typeface="Arial Italic" charset="0"/>
              </a:rPr>
            </a:br>
            <a:r>
              <a:rPr lang="en-US" sz="850" i="1" kern="0" smtClean="0">
                <a:solidFill>
                  <a:prstClr val="black">
                    <a:lumMod val="65000"/>
                    <a:lumOff val="35000"/>
                  </a:prstClr>
                </a:solidFill>
                <a:ea typeface="ＭＳ Ｐゴシック" charset="0"/>
                <a:cs typeface="Arial"/>
                <a:sym typeface="Arial Italic" charset="0"/>
              </a:rPr>
              <a:t>ICS + </a:t>
            </a:r>
            <a:r>
              <a:rPr lang="en-US" sz="850" i="1" kern="0" dirty="0" smtClean="0">
                <a:solidFill>
                  <a:prstClr val="black">
                    <a:lumMod val="65000"/>
                    <a:lumOff val="35000"/>
                  </a:prstClr>
                </a:solidFill>
                <a:ea typeface="ＭＳ Ｐゴシック" charset="0"/>
                <a:cs typeface="Arial"/>
                <a:sym typeface="Arial Italic" charset="0"/>
              </a:rPr>
              <a:t>LTRA </a:t>
            </a:r>
            <a:br>
              <a:rPr lang="en-US" sz="850" i="1" kern="0" dirty="0" smtClean="0">
                <a:solidFill>
                  <a:prstClr val="black">
                    <a:lumMod val="65000"/>
                    <a:lumOff val="35000"/>
                  </a:prstClr>
                </a:solidFill>
                <a:ea typeface="ＭＳ Ｐゴシック" charset="0"/>
                <a:cs typeface="Arial"/>
                <a:sym typeface="Arial Italic" charset="0"/>
              </a:rPr>
            </a:br>
            <a:r>
              <a:rPr lang="en-US" sz="850" i="1" kern="0" dirty="0" smtClean="0">
                <a:solidFill>
                  <a:prstClr val="black">
                    <a:lumMod val="65000"/>
                    <a:lumOff val="35000"/>
                  </a:prstClr>
                </a:solidFill>
                <a:ea typeface="ＭＳ Ｐゴシック" charset="0"/>
                <a:cs typeface="Arial"/>
                <a:sym typeface="Arial Italic" charset="0"/>
              </a:rPr>
              <a:t>(or + </a:t>
            </a:r>
            <a:r>
              <a:rPr lang="en-US" sz="850" i="1" kern="0" dirty="0" err="1" smtClean="0">
                <a:solidFill>
                  <a:prstClr val="black">
                    <a:lumMod val="65000"/>
                    <a:lumOff val="35000"/>
                  </a:prstClr>
                </a:solidFill>
                <a:ea typeface="ＭＳ Ｐゴシック" charset="0"/>
                <a:cs typeface="Arial"/>
                <a:sym typeface="Arial Italic" charset="0"/>
              </a:rPr>
              <a:t>theoph</a:t>
            </a:r>
            <a:r>
              <a:rPr lang="en-US" sz="850" i="1" kern="0" dirty="0" smtClean="0">
                <a:solidFill>
                  <a:prstClr val="black">
                    <a:lumMod val="65000"/>
                    <a:lumOff val="35000"/>
                  </a:prstClr>
                </a:solidFill>
                <a:ea typeface="ＭＳ Ｐゴシック" charset="0"/>
                <a:cs typeface="Arial"/>
                <a:sym typeface="Arial Italic" charset="0"/>
              </a:rPr>
              <a:t>*)</a:t>
            </a:r>
            <a:endParaRPr lang="en-US" sz="850" i="1" kern="0" dirty="0">
              <a:solidFill>
                <a:prstClr val="black">
                  <a:lumMod val="65000"/>
                  <a:lumOff val="35000"/>
                </a:prstClr>
              </a:solidFill>
              <a:ea typeface="ＭＳ Ｐゴシック" charset="0"/>
              <a:cs typeface="Arial"/>
              <a:sym typeface="Arial Italic" charset="0"/>
            </a:endParaRPr>
          </a:p>
        </p:txBody>
      </p:sp>
      <p:sp>
        <p:nvSpPr>
          <p:cNvPr id="28" name="Rectangle 21"/>
          <p:cNvSpPr>
            <a:spLocks/>
          </p:cNvSpPr>
          <p:nvPr/>
        </p:nvSpPr>
        <p:spPr bwMode="auto">
          <a:xfrm>
            <a:off x="6702699" y="5579745"/>
            <a:ext cx="687512" cy="4365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850" i="1" kern="0" smtClean="0">
                <a:solidFill>
                  <a:prstClr val="black">
                    <a:lumMod val="65000"/>
                    <a:lumOff val="35000"/>
                  </a:prstClr>
                </a:solidFill>
                <a:ea typeface="ＭＳ Ｐゴシック" charset="0"/>
                <a:cs typeface="Arial"/>
                <a:sym typeface="Arial Italic" charset="0"/>
              </a:rPr>
              <a:t>Add </a:t>
            </a:r>
            <a:r>
              <a:rPr lang="en-US" sz="850" i="1" kern="0" dirty="0">
                <a:solidFill>
                  <a:prstClr val="black">
                    <a:lumMod val="65000"/>
                    <a:lumOff val="35000"/>
                  </a:prstClr>
                </a:solidFill>
                <a:ea typeface="ＭＳ Ｐゴシック" charset="0"/>
                <a:cs typeface="Arial"/>
                <a:sym typeface="Arial Italic" charset="0"/>
              </a:rPr>
              <a:t>low </a:t>
            </a:r>
            <a:br>
              <a:rPr lang="en-US" sz="850" i="1" kern="0" dirty="0">
                <a:solidFill>
                  <a:prstClr val="black">
                    <a:lumMod val="65000"/>
                    <a:lumOff val="35000"/>
                  </a:prstClr>
                </a:solidFill>
                <a:ea typeface="ＭＳ Ｐゴシック" charset="0"/>
                <a:cs typeface="Arial"/>
                <a:sym typeface="Arial Italic" charset="0"/>
              </a:rPr>
            </a:br>
            <a:r>
              <a:rPr lang="en-US" sz="850" i="1" kern="0" dirty="0">
                <a:solidFill>
                  <a:prstClr val="black">
                    <a:lumMod val="65000"/>
                    <a:lumOff val="35000"/>
                  </a:prstClr>
                </a:solidFill>
                <a:ea typeface="ＭＳ Ｐゴシック" charset="0"/>
                <a:cs typeface="Arial"/>
                <a:sym typeface="Arial Italic" charset="0"/>
              </a:rPr>
              <a:t>dose OCS</a:t>
            </a:r>
          </a:p>
        </p:txBody>
      </p:sp>
      <p:sp>
        <p:nvSpPr>
          <p:cNvPr id="29" name="Rectangle 34"/>
          <p:cNvSpPr>
            <a:spLocks/>
          </p:cNvSpPr>
          <p:nvPr/>
        </p:nvSpPr>
        <p:spPr bwMode="auto">
          <a:xfrm>
            <a:off x="6733377" y="4406361"/>
            <a:ext cx="626156" cy="7176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lnSpc>
                <a:spcPct val="90000"/>
              </a:lnSpc>
              <a:defRPr/>
            </a:pPr>
            <a:r>
              <a:rPr lang="en-US" sz="900" kern="700">
                <a:solidFill>
                  <a:prstClr val="black"/>
                </a:solidFill>
                <a:cs typeface="Arial"/>
              </a:rPr>
              <a:t>Refer for add-on treatment </a:t>
            </a:r>
          </a:p>
          <a:p>
            <a:pPr algn="ctr">
              <a:lnSpc>
                <a:spcPct val="90000"/>
              </a:lnSpc>
              <a:defRPr/>
            </a:pPr>
            <a:r>
              <a:rPr lang="en-US" sz="750" kern="700">
                <a:solidFill>
                  <a:prstClr val="black"/>
                </a:solidFill>
                <a:cs typeface="Arial"/>
              </a:rPr>
              <a:t>e.g</a:t>
            </a:r>
            <a:r>
              <a:rPr lang="en-US" sz="750" kern="700" smtClean="0">
                <a:solidFill>
                  <a:prstClr val="black"/>
                </a:solidFill>
                <a:cs typeface="Arial"/>
              </a:rPr>
              <a:t>. </a:t>
            </a:r>
            <a:endParaRPr lang="en-US" sz="750" kern="700">
              <a:solidFill>
                <a:prstClr val="black"/>
              </a:solidFill>
              <a:cs typeface="Arial"/>
            </a:endParaRPr>
          </a:p>
          <a:p>
            <a:pPr algn="ctr">
              <a:lnSpc>
                <a:spcPct val="90000"/>
              </a:lnSpc>
              <a:defRPr/>
            </a:pPr>
            <a:r>
              <a:rPr lang="en-US" sz="750" kern="700" smtClean="0">
                <a:solidFill>
                  <a:prstClr val="black"/>
                </a:solidFill>
                <a:cs typeface="Arial"/>
              </a:rPr>
              <a:t>tiotropium,*</a:t>
            </a:r>
            <a:r>
              <a:rPr lang="en-US" sz="750" kern="700" baseline="30000" smtClean="0">
                <a:solidFill>
                  <a:prstClr val="black"/>
                </a:solidFill>
                <a:cs typeface="Arial"/>
                <a:sym typeface="Wingdings 2"/>
              </a:rPr>
              <a:t></a:t>
            </a:r>
            <a:r>
              <a:rPr lang="en-US" sz="750" kern="700" smtClean="0">
                <a:solidFill>
                  <a:prstClr val="black"/>
                </a:solidFill>
                <a:cs typeface="Arial"/>
              </a:rPr>
              <a:t> anti-IgE, </a:t>
            </a:r>
            <a:br>
              <a:rPr lang="en-US" sz="750" kern="700" smtClean="0">
                <a:solidFill>
                  <a:prstClr val="black"/>
                </a:solidFill>
                <a:cs typeface="Arial"/>
              </a:rPr>
            </a:br>
            <a:r>
              <a:rPr lang="en-US" sz="750" kern="700" smtClean="0">
                <a:solidFill>
                  <a:prstClr val="black"/>
                </a:solidFill>
                <a:cs typeface="Arial"/>
              </a:rPr>
              <a:t>anti-IL5*</a:t>
            </a:r>
            <a:endParaRPr lang="en-US" sz="750" kern="700">
              <a:solidFill>
                <a:prstClr val="black"/>
              </a:solidFill>
              <a:cs typeface="Arial"/>
            </a:endParaRPr>
          </a:p>
        </p:txBody>
      </p:sp>
      <p:sp>
        <p:nvSpPr>
          <p:cNvPr id="30" name="Rectangle 8"/>
          <p:cNvSpPr>
            <a:spLocks/>
          </p:cNvSpPr>
          <p:nvPr/>
        </p:nvSpPr>
        <p:spPr bwMode="auto">
          <a:xfrm>
            <a:off x="168275" y="6650038"/>
            <a:ext cx="2798763"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cs typeface="Arial" pitchFamily="34" charset="0"/>
                <a:sym typeface="Arial Italic" charset="0"/>
              </a:rPr>
              <a:t>GINA </a:t>
            </a:r>
            <a:r>
              <a:rPr lang="en-US" altLang="en-US" sz="1200" i="1" smtClean="0">
                <a:solidFill>
                  <a:srgbClr val="FFFFFF"/>
                </a:solidFill>
                <a:cs typeface="Arial" pitchFamily="34" charset="0"/>
                <a:sym typeface="Arial Italic" charset="0"/>
              </a:rPr>
              <a:t>2018, </a:t>
            </a:r>
            <a:r>
              <a:rPr lang="en-US" altLang="en-US" sz="1200" i="1" dirty="0">
                <a:solidFill>
                  <a:srgbClr val="FFFFFF"/>
                </a:solidFill>
                <a:cs typeface="Arial" pitchFamily="34" charset="0"/>
                <a:sym typeface="Arial Italic" charset="0"/>
              </a:rPr>
              <a:t>Box 3-5 </a:t>
            </a:r>
            <a:r>
              <a:rPr lang="en-US" altLang="en-US" sz="1200" i="1" dirty="0" smtClean="0">
                <a:solidFill>
                  <a:srgbClr val="FFFFFF"/>
                </a:solidFill>
                <a:cs typeface="Arial" pitchFamily="34" charset="0"/>
                <a:sym typeface="Arial Italic" charset="0"/>
              </a:rPr>
              <a:t> (2/8) (upper </a:t>
            </a:r>
            <a:r>
              <a:rPr lang="en-US" altLang="en-US" sz="1200" i="1" dirty="0">
                <a:solidFill>
                  <a:srgbClr val="FFFFFF"/>
                </a:solidFill>
                <a:cs typeface="Arial" pitchFamily="34" charset="0"/>
                <a:sym typeface="Arial Italic" charset="0"/>
              </a:rPr>
              <a:t>part)</a:t>
            </a:r>
          </a:p>
        </p:txBody>
      </p:sp>
      <p:sp>
        <p:nvSpPr>
          <p:cNvPr id="31" name="Oval 30"/>
          <p:cNvSpPr/>
          <p:nvPr/>
        </p:nvSpPr>
        <p:spPr>
          <a:xfrm rot="20791124">
            <a:off x="5695902" y="3942862"/>
            <a:ext cx="1823536" cy="499041"/>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6829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846670" y="1794937"/>
            <a:ext cx="6997700" cy="4086772"/>
          </a:xfrm>
          <a:prstGeom prst="rect">
            <a:avLst/>
          </a:prstGeom>
        </p:spPr>
      </p:pic>
      <p:cxnSp>
        <p:nvCxnSpPr>
          <p:cNvPr id="7" name="Straight Connector 6"/>
          <p:cNvCxnSpPr/>
          <p:nvPr/>
        </p:nvCxnSpPr>
        <p:spPr>
          <a:xfrm>
            <a:off x="0" y="1447800"/>
            <a:ext cx="9144000" cy="1588"/>
          </a:xfrm>
          <a:prstGeom prst="line">
            <a:avLst/>
          </a:prstGeom>
          <a:ln w="127000">
            <a:solidFill>
              <a:srgbClr val="C4271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0" y="381000"/>
            <a:ext cx="9144000" cy="864000"/>
          </a:xfrm>
          <a:prstGeom prst="rect">
            <a:avLst/>
          </a:prstGeom>
        </p:spPr>
      </p:pic>
      <p:pic>
        <p:nvPicPr>
          <p:cNvPr id="11" name="Picture 10"/>
          <p:cNvPicPr>
            <a:picLocks noChangeAspect="1"/>
          </p:cNvPicPr>
          <p:nvPr/>
        </p:nvPicPr>
        <p:blipFill>
          <a:blip r:embed="rId4"/>
          <a:stretch>
            <a:fillRect/>
          </a:stretch>
        </p:blipFill>
        <p:spPr>
          <a:xfrm>
            <a:off x="4893737" y="6223002"/>
            <a:ext cx="4159654" cy="905936"/>
          </a:xfrm>
          <a:prstGeom prst="rect">
            <a:avLst/>
          </a:prstGeom>
        </p:spPr>
      </p:pic>
      <p:sp>
        <p:nvSpPr>
          <p:cNvPr id="12" name="Rectangle 11"/>
          <p:cNvSpPr/>
          <p:nvPr/>
        </p:nvSpPr>
        <p:spPr>
          <a:xfrm flipH="1" flipV="1">
            <a:off x="2963333" y="3234268"/>
            <a:ext cx="4881037" cy="389463"/>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flipH="1" flipV="1">
            <a:off x="846671" y="3623730"/>
            <a:ext cx="3217330" cy="389463"/>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flipH="1" flipV="1">
            <a:off x="2129362" y="4013192"/>
            <a:ext cx="5715006" cy="389463"/>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flipH="1" flipV="1">
            <a:off x="846670" y="4334922"/>
            <a:ext cx="1282692" cy="389463"/>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7" name="Straight Connector 6"/>
          <p:cNvCxnSpPr/>
          <p:nvPr/>
        </p:nvCxnSpPr>
        <p:spPr>
          <a:xfrm>
            <a:off x="0" y="1447800"/>
            <a:ext cx="9144000" cy="1588"/>
          </a:xfrm>
          <a:prstGeom prst="line">
            <a:avLst/>
          </a:prstGeom>
          <a:ln w="127000">
            <a:solidFill>
              <a:srgbClr val="C4271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0" y="381000"/>
            <a:ext cx="9144000" cy="864000"/>
          </a:xfrm>
          <a:prstGeom prst="rect">
            <a:avLst/>
          </a:prstGeom>
        </p:spPr>
      </p:pic>
      <p:pic>
        <p:nvPicPr>
          <p:cNvPr id="11" name="Picture 10"/>
          <p:cNvPicPr>
            <a:picLocks noChangeAspect="1"/>
          </p:cNvPicPr>
          <p:nvPr/>
        </p:nvPicPr>
        <p:blipFill>
          <a:blip r:embed="rId3"/>
          <a:stretch>
            <a:fillRect/>
          </a:stretch>
        </p:blipFill>
        <p:spPr>
          <a:xfrm>
            <a:off x="4893737" y="6223002"/>
            <a:ext cx="4159654" cy="905936"/>
          </a:xfrm>
          <a:prstGeom prst="rect">
            <a:avLst/>
          </a:prstGeom>
        </p:spPr>
      </p:pic>
      <p:sp>
        <p:nvSpPr>
          <p:cNvPr id="16" name="Content Placeholder 15"/>
          <p:cNvSpPr>
            <a:spLocks noGrp="1"/>
          </p:cNvSpPr>
          <p:nvPr>
            <p:ph idx="1"/>
          </p:nvPr>
        </p:nvSpPr>
        <p:spPr>
          <a:xfrm>
            <a:off x="270929" y="1566335"/>
            <a:ext cx="1134539" cy="719666"/>
          </a:xfrm>
        </p:spPr>
        <p:txBody>
          <a:bodyPr/>
          <a:lstStyle/>
          <a:p>
            <a:pPr>
              <a:buNone/>
            </a:pPr>
            <a:r>
              <a:rPr lang="en-US" b="1" dirty="0" smtClean="0"/>
              <a:t>FEV1</a:t>
            </a:r>
            <a:endParaRPr lang="en-US" b="1" dirty="0"/>
          </a:p>
        </p:txBody>
      </p:sp>
      <p:pic>
        <p:nvPicPr>
          <p:cNvPr id="17" name="Picture 16"/>
          <p:cNvPicPr>
            <a:picLocks noChangeAspect="1"/>
          </p:cNvPicPr>
          <p:nvPr/>
        </p:nvPicPr>
        <p:blipFill>
          <a:blip r:embed="rId4"/>
          <a:stretch>
            <a:fillRect/>
          </a:stretch>
        </p:blipFill>
        <p:spPr>
          <a:xfrm>
            <a:off x="1563265" y="1566334"/>
            <a:ext cx="7609445" cy="3843866"/>
          </a:xfrm>
          <a:prstGeom prst="rect">
            <a:avLst/>
          </a:prstGeo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563265" y="1566337"/>
            <a:ext cx="7580735" cy="3843865"/>
          </a:xfrm>
          <a:prstGeom prst="rect">
            <a:avLst/>
          </a:prstGeom>
        </p:spPr>
      </p:pic>
      <p:cxnSp>
        <p:nvCxnSpPr>
          <p:cNvPr id="7" name="Straight Connector 6"/>
          <p:cNvCxnSpPr/>
          <p:nvPr/>
        </p:nvCxnSpPr>
        <p:spPr>
          <a:xfrm>
            <a:off x="0" y="1447800"/>
            <a:ext cx="9144000" cy="1588"/>
          </a:xfrm>
          <a:prstGeom prst="line">
            <a:avLst/>
          </a:prstGeom>
          <a:ln w="127000">
            <a:solidFill>
              <a:srgbClr val="C4271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0" y="381000"/>
            <a:ext cx="9144000" cy="864000"/>
          </a:xfrm>
          <a:prstGeom prst="rect">
            <a:avLst/>
          </a:prstGeom>
        </p:spPr>
      </p:pic>
      <p:pic>
        <p:nvPicPr>
          <p:cNvPr id="11" name="Picture 10"/>
          <p:cNvPicPr>
            <a:picLocks noChangeAspect="1"/>
          </p:cNvPicPr>
          <p:nvPr/>
        </p:nvPicPr>
        <p:blipFill>
          <a:blip r:embed="rId4"/>
          <a:stretch>
            <a:fillRect/>
          </a:stretch>
        </p:blipFill>
        <p:spPr>
          <a:xfrm>
            <a:off x="4893737" y="6223002"/>
            <a:ext cx="4159654" cy="905936"/>
          </a:xfrm>
          <a:prstGeom prst="rect">
            <a:avLst/>
          </a:prstGeom>
        </p:spPr>
      </p:pic>
      <p:sp>
        <p:nvSpPr>
          <p:cNvPr id="16" name="Content Placeholder 15"/>
          <p:cNvSpPr>
            <a:spLocks noGrp="1"/>
          </p:cNvSpPr>
          <p:nvPr>
            <p:ph idx="1"/>
          </p:nvPr>
        </p:nvSpPr>
        <p:spPr>
          <a:xfrm>
            <a:off x="270929" y="1566335"/>
            <a:ext cx="1134539" cy="719666"/>
          </a:xfrm>
        </p:spPr>
        <p:txBody>
          <a:bodyPr>
            <a:normAutofit fontScale="92500"/>
          </a:bodyPr>
          <a:lstStyle/>
          <a:p>
            <a:pPr>
              <a:buNone/>
            </a:pPr>
            <a:r>
              <a:rPr lang="en-US" b="1" dirty="0" smtClean="0"/>
              <a:t>AQLQ</a:t>
            </a:r>
            <a:endParaRPr lang="en-US" b="1" dirty="0"/>
          </a:p>
        </p:txBody>
      </p:sp>
      <p:sp>
        <p:nvSpPr>
          <p:cNvPr id="9" name="Rectangle 8"/>
          <p:cNvSpPr/>
          <p:nvPr/>
        </p:nvSpPr>
        <p:spPr>
          <a:xfrm>
            <a:off x="1405468" y="3539067"/>
            <a:ext cx="7738532" cy="187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5" name="Picture 1" descr="SLIDE 69-70.jpg"/>
          <p:cNvPicPr>
            <a:picLocks noChangeAspect="1"/>
          </p:cNvPicPr>
          <p:nvPr/>
        </p:nvPicPr>
        <p:blipFill>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187450" y="1412875"/>
            <a:ext cx="7848600" cy="42878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88066" name="Picture 3"/>
          <p:cNvPicPr>
            <a:picLocks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139700"/>
            <a:ext cx="8820150" cy="15001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88067" name="Picture 5"/>
          <p:cNvPicPr>
            <a:picLocks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961314" y="184152"/>
            <a:ext cx="968375" cy="9953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88068" name="Rectangle 6"/>
          <p:cNvSpPr>
            <a:spLocks noGrp="1" noChangeArrowheads="1"/>
          </p:cNvSpPr>
          <p:nvPr>
            <p:ph type="title"/>
          </p:nvPr>
        </p:nvSpPr>
        <p:spPr bwMode="auto">
          <a:xfrm>
            <a:off x="173039" y="250827"/>
            <a:ext cx="7597775" cy="134937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vert="horz" wrap="square" lIns="91440" tIns="45720" rIns="40631" bIns="45720" numCol="1" anchorCtr="0" compatLnSpc="1">
            <a:prstTxWarp prst="textNoShape">
              <a:avLst/>
            </a:prstTxWarp>
            <a:normAutofit fontScale="90000"/>
          </a:bodyPr>
          <a:lstStyle/>
          <a:p>
            <a:pPr marL="222250" eaLnBrk="1" hangingPunct="1"/>
            <a:r>
              <a:rPr lang="en-US" altLang="en-US" dirty="0" smtClean="0">
                <a:ea typeface="ヒラギノ角ゴ ProN W3" charset="-128"/>
              </a:rPr>
              <a:t>Step 5 – higher level care </a:t>
            </a:r>
            <a:br>
              <a:rPr lang="en-US" altLang="en-US" dirty="0" smtClean="0">
                <a:ea typeface="ヒラギノ角ゴ ProN W3" charset="-128"/>
              </a:rPr>
            </a:br>
            <a:r>
              <a:rPr lang="en-US" altLang="en-US" dirty="0" smtClean="0">
                <a:ea typeface="ヒラギノ角ゴ ProN W3" charset="-128"/>
              </a:rPr>
              <a:t>and/or add-on treatment</a:t>
            </a:r>
          </a:p>
        </p:txBody>
      </p:sp>
      <p:sp>
        <p:nvSpPr>
          <p:cNvPr id="88069" name="Rectangle 12"/>
          <p:cNvSpPr>
            <a:spLocks/>
          </p:cNvSpPr>
          <p:nvPr/>
        </p:nvSpPr>
        <p:spPr bwMode="auto">
          <a:xfrm>
            <a:off x="184151" y="6670677"/>
            <a:ext cx="2530021" cy="1873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i="1">
                <a:solidFill>
                  <a:srgbClr val="FFFFFF"/>
                </a:solidFill>
                <a:latin typeface="Arial Italic" charset="0"/>
                <a:sym typeface="Arial Italic" charset="0"/>
              </a:rPr>
              <a:t>GINA </a:t>
            </a:r>
            <a:r>
              <a:rPr lang="en-US" altLang="en-US" sz="1200" i="1" smtClean="0">
                <a:solidFill>
                  <a:srgbClr val="FFFFFF"/>
                </a:solidFill>
                <a:latin typeface="Arial Italic" charset="0"/>
                <a:sym typeface="Arial Italic" charset="0"/>
              </a:rPr>
              <a:t>2016, </a:t>
            </a:r>
            <a:r>
              <a:rPr lang="en-US" altLang="en-US" sz="1200" i="1" dirty="0">
                <a:solidFill>
                  <a:srgbClr val="FFFFFF"/>
                </a:solidFill>
                <a:latin typeface="Arial Italic" charset="0"/>
                <a:sym typeface="Arial Italic" charset="0"/>
              </a:rPr>
              <a:t>Box 3-5, Step </a:t>
            </a:r>
            <a:r>
              <a:rPr lang="en-US" altLang="en-US" sz="1200" i="1" dirty="0" smtClean="0">
                <a:solidFill>
                  <a:srgbClr val="FFFFFF"/>
                </a:solidFill>
                <a:latin typeface="Arial Italic" charset="0"/>
                <a:sym typeface="Arial Italic" charset="0"/>
              </a:rPr>
              <a:t>5 (8/8)</a:t>
            </a:r>
            <a:endParaRPr lang="en-US" altLang="en-US" sz="1200" i="1" dirty="0">
              <a:solidFill>
                <a:srgbClr val="FFFFFF"/>
              </a:solidFill>
              <a:latin typeface="Arial Italic" charset="0"/>
              <a:sym typeface="Arial Italic" charset="0"/>
            </a:endParaRPr>
          </a:p>
        </p:txBody>
      </p:sp>
      <p:sp>
        <p:nvSpPr>
          <p:cNvPr id="88071" name="Rectangle 9"/>
          <p:cNvSpPr>
            <a:spLocks/>
          </p:cNvSpPr>
          <p:nvPr/>
        </p:nvSpPr>
        <p:spPr bwMode="auto">
          <a:xfrm>
            <a:off x="128589" y="4403725"/>
            <a:ext cx="1041400" cy="558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US" altLang="en-US" sz="900" kern="0">
                <a:latin typeface="Arial Italic" charset="0"/>
                <a:sym typeface="Arial Italic" charset="0"/>
              </a:rPr>
              <a:t>Other </a:t>
            </a:r>
            <a:br>
              <a:rPr lang="en-US" altLang="en-US" sz="900" kern="0">
                <a:latin typeface="Arial Italic" charset="0"/>
                <a:sym typeface="Arial Italic" charset="0"/>
              </a:rPr>
            </a:br>
            <a:r>
              <a:rPr lang="en-US" altLang="en-US" sz="900" kern="0">
                <a:latin typeface="Arial Italic" charset="0"/>
                <a:sym typeface="Arial Italic" charset="0"/>
              </a:rPr>
              <a:t>controller </a:t>
            </a:r>
            <a:br>
              <a:rPr lang="en-US" altLang="en-US" sz="900" kern="0">
                <a:latin typeface="Arial Italic" charset="0"/>
                <a:sym typeface="Arial Italic" charset="0"/>
              </a:rPr>
            </a:br>
            <a:r>
              <a:rPr lang="en-US" altLang="en-US" sz="900" kern="0">
                <a:latin typeface="Arial Italic" charset="0"/>
                <a:sym typeface="Arial Italic" charset="0"/>
              </a:rPr>
              <a:t>options</a:t>
            </a:r>
          </a:p>
        </p:txBody>
      </p:sp>
      <p:sp>
        <p:nvSpPr>
          <p:cNvPr id="88072" name="Rectangle 10"/>
          <p:cNvSpPr>
            <a:spLocks/>
          </p:cNvSpPr>
          <p:nvPr/>
        </p:nvSpPr>
        <p:spPr bwMode="auto">
          <a:xfrm>
            <a:off x="212725" y="5087938"/>
            <a:ext cx="952500" cy="2413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20000"/>
              </a:lnSpc>
            </a:pPr>
            <a:r>
              <a:rPr lang="en-US" altLang="en-US" sz="900" b="1" kern="0">
                <a:solidFill>
                  <a:srgbClr val="134679"/>
                </a:solidFill>
                <a:latin typeface="Arial Bold" charset="0"/>
                <a:sym typeface="Arial Bold" charset="0"/>
              </a:rPr>
              <a:t>RELIEVER</a:t>
            </a:r>
          </a:p>
        </p:txBody>
      </p:sp>
      <p:sp>
        <p:nvSpPr>
          <p:cNvPr id="88073" name="Rectangle 11"/>
          <p:cNvSpPr>
            <a:spLocks/>
          </p:cNvSpPr>
          <p:nvPr/>
        </p:nvSpPr>
        <p:spPr bwMode="auto">
          <a:xfrm>
            <a:off x="1331914" y="2995613"/>
            <a:ext cx="863600" cy="381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300" b="1" kern="0">
                <a:sym typeface="Arial Bold" charset="0"/>
              </a:rPr>
              <a:t>STEP 1</a:t>
            </a:r>
          </a:p>
        </p:txBody>
      </p:sp>
      <p:sp>
        <p:nvSpPr>
          <p:cNvPr id="88074" name="Rectangle 12"/>
          <p:cNvSpPr>
            <a:spLocks/>
          </p:cNvSpPr>
          <p:nvPr/>
        </p:nvSpPr>
        <p:spPr bwMode="auto">
          <a:xfrm>
            <a:off x="2195513" y="2992438"/>
            <a:ext cx="3744912" cy="419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300" b="1" kern="0">
                <a:sym typeface="Arial Bold" charset="0"/>
              </a:rPr>
              <a:t>STEP 2</a:t>
            </a:r>
          </a:p>
        </p:txBody>
      </p:sp>
      <p:sp>
        <p:nvSpPr>
          <p:cNvPr id="88075" name="Rectangle 13"/>
          <p:cNvSpPr>
            <a:spLocks/>
          </p:cNvSpPr>
          <p:nvPr/>
        </p:nvSpPr>
        <p:spPr bwMode="auto">
          <a:xfrm>
            <a:off x="6011864" y="2900363"/>
            <a:ext cx="1152525"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300" b="1" kern="0">
                <a:sym typeface="Arial Bold" charset="0"/>
              </a:rPr>
              <a:t>STEP 3</a:t>
            </a:r>
          </a:p>
        </p:txBody>
      </p:sp>
      <p:sp>
        <p:nvSpPr>
          <p:cNvPr id="88076" name="Rectangle 14"/>
          <p:cNvSpPr>
            <a:spLocks/>
          </p:cNvSpPr>
          <p:nvPr/>
        </p:nvSpPr>
        <p:spPr bwMode="auto">
          <a:xfrm>
            <a:off x="7154864" y="2557463"/>
            <a:ext cx="946150"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300" b="1" kern="0">
                <a:sym typeface="Arial Bold" charset="0"/>
              </a:rPr>
              <a:t>STEP 4</a:t>
            </a:r>
          </a:p>
        </p:txBody>
      </p:sp>
      <p:sp>
        <p:nvSpPr>
          <p:cNvPr id="88077" name="Rectangle 15"/>
          <p:cNvSpPr>
            <a:spLocks/>
          </p:cNvSpPr>
          <p:nvPr/>
        </p:nvSpPr>
        <p:spPr bwMode="auto">
          <a:xfrm>
            <a:off x="8101014" y="2139950"/>
            <a:ext cx="758825" cy="3175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300" b="1" kern="0">
                <a:sym typeface="Arial Bold" charset="0"/>
              </a:rPr>
              <a:t>STEP 5</a:t>
            </a:r>
          </a:p>
        </p:txBody>
      </p:sp>
      <p:sp>
        <p:nvSpPr>
          <p:cNvPr id="88078" name="Rectangle 16"/>
          <p:cNvSpPr>
            <a:spLocks/>
          </p:cNvSpPr>
          <p:nvPr/>
        </p:nvSpPr>
        <p:spPr bwMode="auto">
          <a:xfrm>
            <a:off x="2092326" y="3922713"/>
            <a:ext cx="3822700" cy="4191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20000"/>
              </a:lnSpc>
            </a:pPr>
            <a:r>
              <a:rPr lang="en-US" altLang="en-US" sz="1600" kern="0"/>
              <a:t>Low dose ICS</a:t>
            </a:r>
          </a:p>
        </p:txBody>
      </p:sp>
      <p:sp>
        <p:nvSpPr>
          <p:cNvPr id="44" name="Rectangle 17"/>
          <p:cNvSpPr>
            <a:spLocks/>
          </p:cNvSpPr>
          <p:nvPr/>
        </p:nvSpPr>
        <p:spPr bwMode="auto">
          <a:xfrm>
            <a:off x="1331914" y="4452940"/>
            <a:ext cx="863600" cy="4286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900" i="1" kern="0" dirty="0">
                <a:solidFill>
                  <a:schemeClr val="tx1">
                    <a:lumMod val="65000"/>
                    <a:lumOff val="35000"/>
                  </a:schemeClr>
                </a:solidFill>
                <a:latin typeface="Arial"/>
                <a:ea typeface="ＭＳ Ｐゴシック" charset="0"/>
                <a:cs typeface="Arial"/>
                <a:sym typeface="Arial Italic" charset="0"/>
              </a:rPr>
              <a:t>Consider low dose ICS </a:t>
            </a:r>
          </a:p>
        </p:txBody>
      </p:sp>
      <p:sp>
        <p:nvSpPr>
          <p:cNvPr id="45" name="Rectangle 18"/>
          <p:cNvSpPr>
            <a:spLocks/>
          </p:cNvSpPr>
          <p:nvPr/>
        </p:nvSpPr>
        <p:spPr bwMode="auto">
          <a:xfrm>
            <a:off x="2195514" y="4464050"/>
            <a:ext cx="3729037" cy="431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900" i="1" kern="0" dirty="0">
                <a:solidFill>
                  <a:schemeClr val="tx1">
                    <a:lumMod val="65000"/>
                    <a:lumOff val="35000"/>
                  </a:schemeClr>
                </a:solidFill>
                <a:latin typeface="Arial"/>
                <a:ea typeface="ＭＳ Ｐゴシック" charset="0"/>
                <a:cs typeface="Arial"/>
                <a:sym typeface="Arial Italic" charset="0"/>
              </a:rPr>
              <a:t>Leukotriene receptor antagonists (LTRA)</a:t>
            </a:r>
          </a:p>
          <a:p>
            <a:pPr algn="ctr">
              <a:defRPr/>
            </a:pPr>
            <a:r>
              <a:rPr lang="en-US" sz="900" i="1" kern="0" dirty="0">
                <a:solidFill>
                  <a:schemeClr val="tx1">
                    <a:lumMod val="65000"/>
                    <a:lumOff val="35000"/>
                  </a:schemeClr>
                </a:solidFill>
                <a:latin typeface="Arial"/>
                <a:ea typeface="ＭＳ Ｐゴシック" charset="0"/>
                <a:cs typeface="Arial"/>
                <a:sym typeface="Arial Italic" charset="0"/>
              </a:rPr>
              <a:t>Low dose theophylline*</a:t>
            </a:r>
          </a:p>
        </p:txBody>
      </p:sp>
      <p:sp>
        <p:nvSpPr>
          <p:cNvPr id="46" name="Rectangle 19"/>
          <p:cNvSpPr>
            <a:spLocks/>
          </p:cNvSpPr>
          <p:nvPr/>
        </p:nvSpPr>
        <p:spPr bwMode="auto">
          <a:xfrm>
            <a:off x="6011864" y="4451352"/>
            <a:ext cx="1081087" cy="56197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defRPr/>
            </a:pPr>
            <a:r>
              <a:rPr lang="en-US" sz="900" i="1" kern="0" dirty="0">
                <a:solidFill>
                  <a:schemeClr val="tx1">
                    <a:lumMod val="65000"/>
                    <a:lumOff val="35000"/>
                  </a:schemeClr>
                </a:solidFill>
                <a:latin typeface="Arial"/>
                <a:ea typeface="ＭＳ Ｐゴシック" charset="0"/>
                <a:cs typeface="Arial"/>
                <a:sym typeface="Arial Italic" charset="0"/>
              </a:rPr>
              <a:t>Med/high dose ICS</a:t>
            </a:r>
          </a:p>
          <a:p>
            <a:pPr algn="ctr">
              <a:defRPr/>
            </a:pPr>
            <a:r>
              <a:rPr lang="en-US" sz="900" i="1" kern="0" dirty="0">
                <a:solidFill>
                  <a:schemeClr val="tx1">
                    <a:lumMod val="65000"/>
                    <a:lumOff val="35000"/>
                  </a:schemeClr>
                </a:solidFill>
                <a:latin typeface="Arial"/>
                <a:ea typeface="ＭＳ Ｐゴシック" charset="0"/>
                <a:cs typeface="Arial"/>
                <a:sym typeface="Arial Italic" charset="0"/>
              </a:rPr>
              <a:t>Low dose ICS+LTRA</a:t>
            </a:r>
          </a:p>
          <a:p>
            <a:pPr algn="ctr">
              <a:defRPr/>
            </a:pPr>
            <a:r>
              <a:rPr lang="en-US" sz="900" i="1" kern="0" dirty="0">
                <a:solidFill>
                  <a:schemeClr val="tx1">
                    <a:lumMod val="65000"/>
                    <a:lumOff val="35000"/>
                  </a:schemeClr>
                </a:solidFill>
                <a:latin typeface="Arial"/>
                <a:ea typeface="ＭＳ Ｐゴシック" charset="0"/>
                <a:cs typeface="Arial"/>
                <a:sym typeface="Arial Italic" charset="0"/>
              </a:rPr>
              <a:t>(or + </a:t>
            </a:r>
            <a:r>
              <a:rPr lang="en-US" sz="900" i="1" kern="0" dirty="0" err="1">
                <a:solidFill>
                  <a:schemeClr val="tx1">
                    <a:lumMod val="65000"/>
                    <a:lumOff val="35000"/>
                  </a:schemeClr>
                </a:solidFill>
                <a:latin typeface="Arial"/>
                <a:ea typeface="ＭＳ Ｐゴシック" charset="0"/>
                <a:cs typeface="Arial"/>
                <a:sym typeface="Arial Italic" charset="0"/>
              </a:rPr>
              <a:t>theoph</a:t>
            </a:r>
            <a:r>
              <a:rPr lang="en-US" sz="900" i="1" kern="0" dirty="0">
                <a:solidFill>
                  <a:schemeClr val="tx1">
                    <a:lumMod val="65000"/>
                    <a:lumOff val="35000"/>
                  </a:schemeClr>
                </a:solidFill>
                <a:latin typeface="Arial"/>
                <a:ea typeface="ＭＳ Ｐゴシック" charset="0"/>
                <a:cs typeface="Arial"/>
                <a:sym typeface="Arial Italic" charset="0"/>
              </a:rPr>
              <a:t>*)</a:t>
            </a:r>
          </a:p>
        </p:txBody>
      </p:sp>
      <p:sp>
        <p:nvSpPr>
          <p:cNvPr id="49" name="Rectangle 22"/>
          <p:cNvSpPr>
            <a:spLocks/>
          </p:cNvSpPr>
          <p:nvPr/>
        </p:nvSpPr>
        <p:spPr bwMode="auto">
          <a:xfrm>
            <a:off x="1266825" y="4945063"/>
            <a:ext cx="4660900" cy="431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120000"/>
              </a:lnSpc>
              <a:defRPr/>
            </a:pPr>
            <a:r>
              <a:rPr lang="en-US" sz="1300" kern="0" dirty="0">
                <a:solidFill>
                  <a:schemeClr val="tx1">
                    <a:lumMod val="65000"/>
                    <a:lumOff val="35000"/>
                  </a:schemeClr>
                </a:solidFill>
                <a:latin typeface="Arial" charset="0"/>
                <a:ea typeface="ＭＳ Ｐゴシック" charset="0"/>
                <a:cs typeface="ＭＳ Ｐゴシック" charset="0"/>
              </a:rPr>
              <a:t>As-needed short-acting beta</a:t>
            </a:r>
            <a:r>
              <a:rPr lang="en-US" sz="1300" kern="0" baseline="-25000" dirty="0">
                <a:solidFill>
                  <a:schemeClr val="tx1">
                    <a:lumMod val="65000"/>
                    <a:lumOff val="35000"/>
                  </a:schemeClr>
                </a:solidFill>
                <a:latin typeface="Arial" charset="0"/>
                <a:ea typeface="ＭＳ Ｐゴシック" charset="0"/>
                <a:cs typeface="ＭＳ Ｐゴシック" charset="0"/>
              </a:rPr>
              <a:t>2</a:t>
            </a:r>
            <a:r>
              <a:rPr lang="en-US" sz="1300" kern="0" dirty="0">
                <a:solidFill>
                  <a:schemeClr val="tx1">
                    <a:lumMod val="65000"/>
                    <a:lumOff val="35000"/>
                  </a:schemeClr>
                </a:solidFill>
                <a:latin typeface="Arial" charset="0"/>
                <a:ea typeface="ＭＳ Ｐゴシック" charset="0"/>
                <a:cs typeface="ＭＳ Ｐゴシック" charset="0"/>
              </a:rPr>
              <a:t>-agonist (SABA)</a:t>
            </a:r>
          </a:p>
        </p:txBody>
      </p:sp>
      <p:sp>
        <p:nvSpPr>
          <p:cNvPr id="88086" name="Rectangle 24"/>
          <p:cNvSpPr>
            <a:spLocks/>
          </p:cNvSpPr>
          <p:nvPr/>
        </p:nvSpPr>
        <p:spPr bwMode="auto">
          <a:xfrm>
            <a:off x="6011864" y="3732213"/>
            <a:ext cx="1152525" cy="5889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300" kern="0"/>
              <a:t>Low dose </a:t>
            </a:r>
            <a:br>
              <a:rPr lang="en-US" altLang="en-US" sz="1300" kern="0"/>
            </a:br>
            <a:r>
              <a:rPr lang="en-US" altLang="en-US" sz="1300" kern="0" smtClean="0"/>
              <a:t>ICS/LABA**</a:t>
            </a:r>
            <a:endParaRPr lang="en-US" altLang="en-US" sz="1300" kern="0"/>
          </a:p>
        </p:txBody>
      </p:sp>
      <p:sp>
        <p:nvSpPr>
          <p:cNvPr id="88087" name="Rectangle 25"/>
          <p:cNvSpPr>
            <a:spLocks/>
          </p:cNvSpPr>
          <p:nvPr/>
        </p:nvSpPr>
        <p:spPr bwMode="auto">
          <a:xfrm>
            <a:off x="7092950" y="3419475"/>
            <a:ext cx="1008063" cy="41433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110000"/>
              </a:lnSpc>
            </a:pPr>
            <a:r>
              <a:rPr lang="en-US" altLang="en-US" sz="1300" kern="0"/>
              <a:t>Med/high </a:t>
            </a:r>
            <a:br>
              <a:rPr lang="en-US" altLang="en-US" sz="1300" kern="0"/>
            </a:br>
            <a:r>
              <a:rPr lang="en-US" altLang="en-US" sz="1300" kern="0"/>
              <a:t>ICS/LABA</a:t>
            </a:r>
          </a:p>
        </p:txBody>
      </p:sp>
      <p:sp>
        <p:nvSpPr>
          <p:cNvPr id="88089" name="Rectangle 8"/>
          <p:cNvSpPr>
            <a:spLocks/>
          </p:cNvSpPr>
          <p:nvPr/>
        </p:nvSpPr>
        <p:spPr bwMode="auto">
          <a:xfrm>
            <a:off x="-309563" y="3027363"/>
            <a:ext cx="1487488" cy="8937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lnSpc>
                <a:spcPct val="110000"/>
              </a:lnSpc>
            </a:pPr>
            <a:r>
              <a:rPr lang="en-US" altLang="en-US" sz="900" b="1" kern="0">
                <a:solidFill>
                  <a:srgbClr val="134679"/>
                </a:solidFill>
                <a:latin typeface="Arial Bold" charset="0"/>
                <a:sym typeface="Arial Bold" charset="0"/>
              </a:rPr>
              <a:t>PREFERRED </a:t>
            </a:r>
            <a:br>
              <a:rPr lang="en-US" altLang="en-US" sz="900" b="1" kern="0">
                <a:solidFill>
                  <a:srgbClr val="134679"/>
                </a:solidFill>
                <a:latin typeface="Arial Bold" charset="0"/>
                <a:sym typeface="Arial Bold" charset="0"/>
              </a:rPr>
            </a:br>
            <a:r>
              <a:rPr lang="en-US" altLang="en-US" sz="900" b="1" kern="0">
                <a:solidFill>
                  <a:srgbClr val="134679"/>
                </a:solidFill>
                <a:latin typeface="Arial Bold" charset="0"/>
                <a:sym typeface="Arial Bold" charset="0"/>
              </a:rPr>
              <a:t>CONTROLLER </a:t>
            </a:r>
            <a:br>
              <a:rPr lang="en-US" altLang="en-US" sz="900" b="1" kern="0">
                <a:solidFill>
                  <a:srgbClr val="134679"/>
                </a:solidFill>
                <a:latin typeface="Arial Bold" charset="0"/>
                <a:sym typeface="Arial Bold" charset="0"/>
              </a:rPr>
            </a:br>
            <a:r>
              <a:rPr lang="en-US" altLang="en-US" sz="900" b="1" kern="0">
                <a:solidFill>
                  <a:srgbClr val="134679"/>
                </a:solidFill>
                <a:latin typeface="Arial Bold" charset="0"/>
                <a:sym typeface="Arial Bold" charset="0"/>
              </a:rPr>
              <a:t>CHOICE</a:t>
            </a:r>
          </a:p>
          <a:p>
            <a:pPr eaLnBrk="1" hangingPunct="1">
              <a:lnSpc>
                <a:spcPct val="120000"/>
              </a:lnSpc>
            </a:pPr>
            <a:endParaRPr lang="en-US" altLang="en-US" sz="900" b="1" kern="0"/>
          </a:p>
        </p:txBody>
      </p:sp>
      <p:grpSp>
        <p:nvGrpSpPr>
          <p:cNvPr id="2" name="Group 10"/>
          <p:cNvGrpSpPr>
            <a:grpSpLocks/>
          </p:cNvGrpSpPr>
          <p:nvPr/>
        </p:nvGrpSpPr>
        <p:grpSpPr bwMode="auto">
          <a:xfrm>
            <a:off x="7011530" y="464453"/>
            <a:ext cx="993775" cy="841375"/>
            <a:chOff x="0" y="0"/>
            <a:chExt cx="626" cy="530"/>
          </a:xfrm>
        </p:grpSpPr>
        <p:sp>
          <p:nvSpPr>
            <p:cNvPr id="39" name="AutoShape 8"/>
            <p:cNvSpPr>
              <a:spLocks/>
            </p:cNvSpPr>
            <p:nvPr/>
          </p:nvSpPr>
          <p:spPr bwMode="auto">
            <a:xfrm>
              <a:off x="0" y="0"/>
              <a:ext cx="626" cy="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moveTo>
                    <a:pt x="0" y="10800"/>
                  </a:moveTo>
                </a:path>
              </a:pathLst>
            </a:custGeom>
            <a:solidFill>
              <a:srgbClr val="F8A662"/>
            </a:solidFill>
            <a:ln w="25400" cap="flat">
              <a:solidFill>
                <a:srgbClr val="385D8A"/>
              </a:solidFill>
              <a:prstDash val="solid"/>
              <a:round/>
              <a:headEnd type="none" w="med" len="med"/>
              <a:tailEnd type="none" w="med" len="med"/>
            </a:ln>
          </p:spPr>
          <p:txBody>
            <a:bodyPr lIns="0" tIns="0" rIns="0" bIns="0"/>
            <a:lstStyle/>
            <a:p>
              <a:endParaRPr lang="en-AU"/>
            </a:p>
          </p:txBody>
        </p:sp>
        <p:sp>
          <p:nvSpPr>
            <p:cNvPr id="40" name="Rectangle 9"/>
            <p:cNvSpPr>
              <a:spLocks/>
            </p:cNvSpPr>
            <p:nvPr/>
          </p:nvSpPr>
          <p:spPr bwMode="auto">
            <a:xfrm>
              <a:off x="75" y="201"/>
              <a:ext cx="474" cy="1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dirty="0" smtClean="0">
                  <a:solidFill>
                    <a:srgbClr val="134679"/>
                  </a:solidFill>
                  <a:latin typeface="Arial Bold" charset="0"/>
                  <a:sym typeface="Arial Bold" charset="0"/>
                </a:rPr>
                <a:t>UPDATED!</a:t>
              </a:r>
              <a:endParaRPr lang="en-US" altLang="en-US" sz="1000" dirty="0">
                <a:solidFill>
                  <a:srgbClr val="134679"/>
                </a:solidFill>
                <a:latin typeface="Arial Bold" charset="0"/>
                <a:sym typeface="Arial Bold" charset="0"/>
              </a:endParaRPr>
            </a:p>
          </p:txBody>
        </p:sp>
      </p:grpSp>
      <p:sp>
        <p:nvSpPr>
          <p:cNvPr id="32" name="Rectangle 6"/>
          <p:cNvSpPr>
            <a:spLocks/>
          </p:cNvSpPr>
          <p:nvPr/>
        </p:nvSpPr>
        <p:spPr bwMode="auto">
          <a:xfrm>
            <a:off x="1290639" y="5892800"/>
            <a:ext cx="6604000" cy="4064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40631" bIns="0"/>
          <a:lstStyle>
            <a:lvl1pPr marL="365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100">
                <a:solidFill>
                  <a:srgbClr val="134679"/>
                </a:solidFill>
              </a:rPr>
              <a:t>*Not for children &lt;12 years</a:t>
            </a:r>
          </a:p>
          <a:p>
            <a:pPr eaLnBrk="1" hangingPunct="1"/>
            <a:r>
              <a:rPr lang="en-US" altLang="en-US" sz="1100">
                <a:solidFill>
                  <a:srgbClr val="134679"/>
                </a:solidFill>
              </a:rPr>
              <a:t>**For children 6-11 years, the preferred Step 3 treatment is medium dose ICS</a:t>
            </a:r>
          </a:p>
          <a:p>
            <a:pPr eaLnBrk="1" hangingPunct="1"/>
            <a:r>
              <a:rPr lang="en-US" altLang="en-US" sz="1100">
                <a:solidFill>
                  <a:srgbClr val="134679"/>
                </a:solidFill>
              </a:rPr>
              <a:t>#For patients prescribed BDP/formoterol or BUD/ formoterol maintenance and reliever therapy</a:t>
            </a:r>
          </a:p>
          <a:p>
            <a:pPr eaLnBrk="1" hangingPunct="1"/>
            <a:r>
              <a:rPr lang="en-AU" altLang="en-US" sz="1100">
                <a:solidFill>
                  <a:srgbClr val="134679"/>
                </a:solidFill>
                <a:sym typeface="Wingdings 2"/>
              </a:rPr>
              <a:t></a:t>
            </a:r>
            <a:r>
              <a:rPr lang="en-AU" altLang="en-US" sz="1100">
                <a:solidFill>
                  <a:srgbClr val="134679"/>
                </a:solidFill>
              </a:rPr>
              <a:t> Tiotropium by mist inhaler is an add-on treatment for patients ≥12 years with a history of exacerbations</a:t>
            </a:r>
            <a:endParaRPr lang="en-US" altLang="en-US" sz="1100" dirty="0">
              <a:solidFill>
                <a:srgbClr val="134679"/>
              </a:solidFill>
            </a:endParaRPr>
          </a:p>
          <a:p>
            <a:pPr eaLnBrk="1" hangingPunct="1"/>
            <a:endParaRPr lang="en-US" altLang="en-US" sz="1100" dirty="0">
              <a:solidFill>
                <a:srgbClr val="134679"/>
              </a:solidFill>
            </a:endParaRPr>
          </a:p>
        </p:txBody>
      </p:sp>
      <p:sp>
        <p:nvSpPr>
          <p:cNvPr id="33" name="Rectangle 34"/>
          <p:cNvSpPr>
            <a:spLocks/>
          </p:cNvSpPr>
          <p:nvPr/>
        </p:nvSpPr>
        <p:spPr bwMode="auto">
          <a:xfrm>
            <a:off x="8012113" y="2939377"/>
            <a:ext cx="847725" cy="71765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gn="ctr">
              <a:lnSpc>
                <a:spcPct val="90000"/>
              </a:lnSpc>
              <a:defRPr/>
            </a:pPr>
            <a:r>
              <a:rPr lang="en-US" sz="1050" kern="700">
                <a:latin typeface="Arial"/>
                <a:cs typeface="Arial"/>
              </a:rPr>
              <a:t>Refer for </a:t>
            </a:r>
            <a:r>
              <a:rPr lang="en-US" sz="1050" kern="700" smtClean="0">
                <a:latin typeface="Arial"/>
                <a:cs typeface="Arial"/>
              </a:rPr>
              <a:t/>
            </a:r>
            <a:br>
              <a:rPr lang="en-US" sz="1050" kern="700" smtClean="0">
                <a:latin typeface="Arial"/>
                <a:cs typeface="Arial"/>
              </a:rPr>
            </a:br>
            <a:r>
              <a:rPr lang="en-US" sz="1050" kern="700" smtClean="0">
                <a:latin typeface="Arial"/>
                <a:cs typeface="Arial"/>
              </a:rPr>
              <a:t>add-on </a:t>
            </a:r>
            <a:r>
              <a:rPr lang="en-US" sz="1050" kern="700">
                <a:latin typeface="Arial"/>
                <a:cs typeface="Arial"/>
              </a:rPr>
              <a:t>treatment </a:t>
            </a:r>
          </a:p>
          <a:p>
            <a:pPr algn="ctr">
              <a:lnSpc>
                <a:spcPct val="90000"/>
              </a:lnSpc>
              <a:defRPr/>
            </a:pPr>
            <a:r>
              <a:rPr lang="en-US" sz="900" kern="700">
                <a:latin typeface="Arial"/>
                <a:cs typeface="Arial"/>
              </a:rPr>
              <a:t>e.g</a:t>
            </a:r>
            <a:r>
              <a:rPr lang="en-US" sz="900" kern="700" smtClean="0">
                <a:latin typeface="Arial"/>
                <a:cs typeface="Arial"/>
              </a:rPr>
              <a:t>. </a:t>
            </a:r>
            <a:endParaRPr lang="en-US" sz="900" kern="700">
              <a:latin typeface="Arial"/>
              <a:cs typeface="Arial"/>
            </a:endParaRPr>
          </a:p>
          <a:p>
            <a:pPr algn="ctr">
              <a:lnSpc>
                <a:spcPct val="90000"/>
              </a:lnSpc>
              <a:defRPr/>
            </a:pPr>
            <a:r>
              <a:rPr lang="en-US" sz="900" kern="700" smtClean="0">
                <a:latin typeface="Arial"/>
                <a:cs typeface="Arial"/>
              </a:rPr>
              <a:t>tiotropium,*</a:t>
            </a:r>
            <a:r>
              <a:rPr lang="en-US" sz="900" kern="700" baseline="30000" smtClean="0">
                <a:latin typeface="Arial"/>
                <a:cs typeface="Arial"/>
                <a:sym typeface="Wingdings 2"/>
              </a:rPr>
              <a:t></a:t>
            </a:r>
            <a:r>
              <a:rPr lang="en-US" sz="900" kern="700" smtClean="0">
                <a:latin typeface="Arial"/>
                <a:cs typeface="Arial"/>
              </a:rPr>
              <a:t> omalizumab, mepolizumab*</a:t>
            </a:r>
            <a:endParaRPr lang="en-US" sz="900" kern="700">
              <a:latin typeface="Arial"/>
              <a:cs typeface="Arial"/>
            </a:endParaRPr>
          </a:p>
        </p:txBody>
      </p:sp>
      <p:sp>
        <p:nvSpPr>
          <p:cNvPr id="36" name="Rectangle 23"/>
          <p:cNvSpPr>
            <a:spLocks/>
          </p:cNvSpPr>
          <p:nvPr/>
        </p:nvSpPr>
        <p:spPr bwMode="auto">
          <a:xfrm>
            <a:off x="5916613" y="4941888"/>
            <a:ext cx="2857500" cy="5080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p>
            <a:pPr algn="ctr">
              <a:lnSpc>
                <a:spcPct val="90000"/>
              </a:lnSpc>
              <a:defRPr/>
            </a:pPr>
            <a:r>
              <a:rPr lang="en-US" sz="1300" dirty="0">
                <a:solidFill>
                  <a:schemeClr val="tx1">
                    <a:lumMod val="65000"/>
                    <a:lumOff val="35000"/>
                  </a:schemeClr>
                </a:solidFill>
                <a:latin typeface="Arial" charset="0"/>
                <a:ea typeface="ＭＳ Ｐゴシック" charset="0"/>
                <a:cs typeface="ＭＳ Ｐゴシック" charset="0"/>
              </a:rPr>
              <a:t>As-needed SABA or </a:t>
            </a:r>
            <a:br>
              <a:rPr lang="en-US" sz="1300" dirty="0">
                <a:solidFill>
                  <a:schemeClr val="tx1">
                    <a:lumMod val="65000"/>
                    <a:lumOff val="35000"/>
                  </a:schemeClr>
                </a:solidFill>
                <a:latin typeface="Arial" charset="0"/>
                <a:ea typeface="ＭＳ Ｐゴシック" charset="0"/>
                <a:cs typeface="ＭＳ Ｐゴシック" charset="0"/>
              </a:rPr>
            </a:br>
            <a:r>
              <a:rPr lang="en-US" sz="1300" dirty="0">
                <a:solidFill>
                  <a:schemeClr val="tx1">
                    <a:lumMod val="65000"/>
                    <a:lumOff val="35000"/>
                  </a:schemeClr>
                </a:solidFill>
                <a:latin typeface="Arial" charset="0"/>
                <a:ea typeface="ＭＳ Ｐゴシック" charset="0"/>
                <a:cs typeface="ＭＳ Ｐゴシック" charset="0"/>
              </a:rPr>
              <a:t>low </a:t>
            </a:r>
            <a:r>
              <a:rPr lang="en-US" sz="1300">
                <a:solidFill>
                  <a:schemeClr val="tx1">
                    <a:lumMod val="65000"/>
                    <a:lumOff val="35000"/>
                  </a:schemeClr>
                </a:solidFill>
                <a:latin typeface="Arial" charset="0"/>
                <a:ea typeface="ＭＳ Ｐゴシック" charset="0"/>
                <a:cs typeface="ＭＳ Ｐゴシック" charset="0"/>
              </a:rPr>
              <a:t>dose </a:t>
            </a:r>
            <a:r>
              <a:rPr lang="en-US" sz="1300" smtClean="0">
                <a:solidFill>
                  <a:schemeClr val="tx1">
                    <a:lumMod val="65000"/>
                    <a:lumOff val="35000"/>
                  </a:schemeClr>
                </a:solidFill>
                <a:latin typeface="Arial" charset="0"/>
                <a:ea typeface="ＭＳ Ｐゴシック" charset="0"/>
                <a:cs typeface="ＭＳ Ｐゴシック" charset="0"/>
              </a:rPr>
              <a:t>ICS/formoterol</a:t>
            </a:r>
            <a:r>
              <a:rPr lang="en-US" sz="1300" baseline="30000" smtClean="0">
                <a:solidFill>
                  <a:schemeClr val="tx1">
                    <a:lumMod val="65000"/>
                    <a:lumOff val="35000"/>
                  </a:schemeClr>
                </a:solidFill>
                <a:latin typeface="Arial" charset="0"/>
                <a:ea typeface="ＭＳ Ｐゴシック" charset="0"/>
                <a:cs typeface="ＭＳ Ｐゴシック" charset="0"/>
              </a:rPr>
              <a:t>#</a:t>
            </a:r>
            <a:endParaRPr lang="en-US" sz="1300" baseline="30000" dirty="0">
              <a:solidFill>
                <a:schemeClr val="tx1">
                  <a:lumMod val="65000"/>
                  <a:lumOff val="35000"/>
                </a:schemeClr>
              </a:solidFill>
              <a:latin typeface="Arial" charset="0"/>
              <a:ea typeface="ＭＳ Ｐゴシック" charset="0"/>
              <a:cs typeface="ＭＳ Ｐゴシック" charset="0"/>
            </a:endParaRPr>
          </a:p>
        </p:txBody>
      </p:sp>
      <p:sp>
        <p:nvSpPr>
          <p:cNvPr id="37" name="Rectangle 20"/>
          <p:cNvSpPr>
            <a:spLocks/>
          </p:cNvSpPr>
          <p:nvPr/>
        </p:nvSpPr>
        <p:spPr bwMode="auto">
          <a:xfrm>
            <a:off x="7157135" y="4410159"/>
            <a:ext cx="936625" cy="56673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defRPr/>
            </a:pPr>
            <a:r>
              <a:rPr lang="en-US" sz="900" i="1" kern="0">
                <a:solidFill>
                  <a:schemeClr val="tx1">
                    <a:lumMod val="65000"/>
                    <a:lumOff val="35000"/>
                  </a:schemeClr>
                </a:solidFill>
                <a:latin typeface="Arial"/>
                <a:ea typeface="ＭＳ Ｐゴシック" charset="0"/>
                <a:cs typeface="Arial"/>
                <a:sym typeface="Arial Italic" charset="0"/>
              </a:rPr>
              <a:t>Add </a:t>
            </a:r>
            <a:r>
              <a:rPr lang="en-US" sz="900" i="1" kern="0" smtClean="0">
                <a:solidFill>
                  <a:schemeClr val="tx1">
                    <a:lumMod val="65000"/>
                    <a:lumOff val="35000"/>
                  </a:schemeClr>
                </a:solidFill>
                <a:latin typeface="Arial"/>
                <a:ea typeface="ＭＳ Ｐゴシック" charset="0"/>
                <a:cs typeface="Arial"/>
                <a:sym typeface="Arial Italic" charset="0"/>
              </a:rPr>
              <a:t>tiotropium*</a:t>
            </a:r>
            <a:r>
              <a:rPr lang="en-US" sz="900" kern="0" smtClean="0">
                <a:solidFill>
                  <a:schemeClr val="tx1">
                    <a:lumMod val="65000"/>
                    <a:lumOff val="35000"/>
                  </a:schemeClr>
                </a:solidFill>
                <a:latin typeface="Arial"/>
                <a:ea typeface="ＭＳ Ｐゴシック" charset="0"/>
                <a:cs typeface="Arial"/>
                <a:sym typeface="Wingdings 2"/>
              </a:rPr>
              <a:t></a:t>
            </a:r>
            <a:endParaRPr lang="en-US" sz="900" kern="0" dirty="0">
              <a:solidFill>
                <a:schemeClr val="tx1">
                  <a:lumMod val="65000"/>
                  <a:lumOff val="35000"/>
                </a:schemeClr>
              </a:solidFill>
              <a:latin typeface="Arial"/>
              <a:ea typeface="ＭＳ Ｐゴシック" charset="0"/>
              <a:cs typeface="Arial"/>
              <a:sym typeface="Arial Italic" charset="0"/>
            </a:endParaRPr>
          </a:p>
          <a:p>
            <a:pPr>
              <a:defRPr/>
            </a:pPr>
            <a:r>
              <a:rPr lang="en-US" sz="900" i="1" kern="0" dirty="0" smtClean="0">
                <a:solidFill>
                  <a:schemeClr val="tx1">
                    <a:lumMod val="65000"/>
                    <a:lumOff val="35000"/>
                  </a:schemeClr>
                </a:solidFill>
                <a:latin typeface="Arial"/>
                <a:ea typeface="ＭＳ Ｐゴシック" charset="0"/>
                <a:cs typeface="Arial"/>
                <a:sym typeface="Arial Italic" charset="0"/>
              </a:rPr>
              <a:t>High dose ICS </a:t>
            </a:r>
            <a:br>
              <a:rPr lang="en-US" sz="900" i="1" kern="0" dirty="0" smtClean="0">
                <a:solidFill>
                  <a:schemeClr val="tx1">
                    <a:lumMod val="65000"/>
                    <a:lumOff val="35000"/>
                  </a:schemeClr>
                </a:solidFill>
                <a:latin typeface="Arial"/>
                <a:ea typeface="ＭＳ Ｐゴシック" charset="0"/>
                <a:cs typeface="Arial"/>
                <a:sym typeface="Arial Italic" charset="0"/>
              </a:rPr>
            </a:br>
            <a:r>
              <a:rPr lang="en-US" sz="900" i="1" kern="0" dirty="0" smtClean="0">
                <a:solidFill>
                  <a:schemeClr val="tx1">
                    <a:lumMod val="65000"/>
                    <a:lumOff val="35000"/>
                  </a:schemeClr>
                </a:solidFill>
                <a:latin typeface="Arial"/>
                <a:ea typeface="ＭＳ Ｐゴシック" charset="0"/>
                <a:cs typeface="Arial"/>
                <a:sym typeface="Arial Italic" charset="0"/>
              </a:rPr>
              <a:t>+ LTRA </a:t>
            </a:r>
            <a:br>
              <a:rPr lang="en-US" sz="900" i="1" kern="0" dirty="0" smtClean="0">
                <a:solidFill>
                  <a:schemeClr val="tx1">
                    <a:lumMod val="65000"/>
                    <a:lumOff val="35000"/>
                  </a:schemeClr>
                </a:solidFill>
                <a:latin typeface="Arial"/>
                <a:ea typeface="ＭＳ Ｐゴシック" charset="0"/>
                <a:cs typeface="Arial"/>
                <a:sym typeface="Arial Italic" charset="0"/>
              </a:rPr>
            </a:br>
            <a:r>
              <a:rPr lang="en-US" sz="900" i="1" kern="0" dirty="0" smtClean="0">
                <a:solidFill>
                  <a:schemeClr val="tx1">
                    <a:lumMod val="65000"/>
                    <a:lumOff val="35000"/>
                  </a:schemeClr>
                </a:solidFill>
                <a:latin typeface="Arial"/>
                <a:ea typeface="ＭＳ Ｐゴシック" charset="0"/>
                <a:cs typeface="Arial"/>
                <a:sym typeface="Arial Italic" charset="0"/>
              </a:rPr>
              <a:t>(or + </a:t>
            </a:r>
            <a:r>
              <a:rPr lang="en-US" sz="900" i="1" kern="0" dirty="0" err="1" smtClean="0">
                <a:solidFill>
                  <a:schemeClr val="tx1">
                    <a:lumMod val="65000"/>
                    <a:lumOff val="35000"/>
                  </a:schemeClr>
                </a:solidFill>
                <a:latin typeface="Arial"/>
                <a:ea typeface="ＭＳ Ｐゴシック" charset="0"/>
                <a:cs typeface="Arial"/>
                <a:sym typeface="Arial Italic" charset="0"/>
              </a:rPr>
              <a:t>theoph</a:t>
            </a:r>
            <a:r>
              <a:rPr lang="en-US" sz="900" i="1" kern="0" dirty="0" smtClean="0">
                <a:solidFill>
                  <a:schemeClr val="tx1">
                    <a:lumMod val="65000"/>
                    <a:lumOff val="35000"/>
                  </a:schemeClr>
                </a:solidFill>
                <a:latin typeface="Arial"/>
                <a:ea typeface="ＭＳ Ｐゴシック" charset="0"/>
                <a:cs typeface="Arial"/>
                <a:sym typeface="Arial Italic" charset="0"/>
              </a:rPr>
              <a:t>*)</a:t>
            </a:r>
            <a:endParaRPr lang="en-US" sz="900" i="1" kern="0" dirty="0">
              <a:solidFill>
                <a:schemeClr val="tx1">
                  <a:lumMod val="65000"/>
                  <a:lumOff val="35000"/>
                </a:schemeClr>
              </a:solidFill>
              <a:latin typeface="Arial"/>
              <a:ea typeface="ＭＳ Ｐゴシック" charset="0"/>
              <a:cs typeface="Arial"/>
              <a:sym typeface="Arial Italic" charset="0"/>
            </a:endParaRPr>
          </a:p>
        </p:txBody>
      </p:sp>
      <p:sp>
        <p:nvSpPr>
          <p:cNvPr id="41" name="Rectangle 21"/>
          <p:cNvSpPr>
            <a:spLocks/>
          </p:cNvSpPr>
          <p:nvPr/>
        </p:nvSpPr>
        <p:spPr bwMode="auto">
          <a:xfrm>
            <a:off x="8165073" y="4422857"/>
            <a:ext cx="687512" cy="436562"/>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lstStyle/>
          <a:p>
            <a:pPr>
              <a:lnSpc>
                <a:spcPct val="90000"/>
              </a:lnSpc>
              <a:defRPr/>
            </a:pPr>
            <a:r>
              <a:rPr lang="en-US" sz="900" i="1" kern="0" smtClean="0">
                <a:solidFill>
                  <a:schemeClr val="tx1">
                    <a:lumMod val="65000"/>
                    <a:lumOff val="35000"/>
                  </a:schemeClr>
                </a:solidFill>
                <a:latin typeface="Arial"/>
                <a:ea typeface="ＭＳ Ｐゴシック" charset="0"/>
                <a:cs typeface="Arial"/>
                <a:sym typeface="Arial Italic" charset="0"/>
              </a:rPr>
              <a:t>Add </a:t>
            </a:r>
            <a:r>
              <a:rPr lang="en-US" sz="900" i="1" kern="0" dirty="0">
                <a:solidFill>
                  <a:schemeClr val="tx1">
                    <a:lumMod val="65000"/>
                    <a:lumOff val="35000"/>
                  </a:schemeClr>
                </a:solidFill>
                <a:latin typeface="Arial"/>
                <a:ea typeface="ＭＳ Ｐゴシック" charset="0"/>
                <a:cs typeface="Arial"/>
                <a:sym typeface="Arial Italic" charset="0"/>
              </a:rPr>
              <a:t>low </a:t>
            </a:r>
            <a:br>
              <a:rPr lang="en-US" sz="900" i="1" kern="0" dirty="0">
                <a:solidFill>
                  <a:schemeClr val="tx1">
                    <a:lumMod val="65000"/>
                    <a:lumOff val="35000"/>
                  </a:schemeClr>
                </a:solidFill>
                <a:latin typeface="Arial"/>
                <a:ea typeface="ＭＳ Ｐゴシック" charset="0"/>
                <a:cs typeface="Arial"/>
                <a:sym typeface="Arial Italic" charset="0"/>
              </a:rPr>
            </a:br>
            <a:r>
              <a:rPr lang="en-US" sz="900" i="1" kern="0" dirty="0">
                <a:solidFill>
                  <a:schemeClr val="tx1">
                    <a:lumMod val="65000"/>
                    <a:lumOff val="35000"/>
                  </a:schemeClr>
                </a:solidFill>
                <a:latin typeface="Arial"/>
                <a:ea typeface="ＭＳ Ｐゴシック" charset="0"/>
                <a:cs typeface="Arial"/>
                <a:sym typeface="Arial Italic" charset="0"/>
              </a:rPr>
              <a:t>dose OCS</a:t>
            </a:r>
          </a:p>
        </p:txBody>
      </p:sp>
      <p:grpSp>
        <p:nvGrpSpPr>
          <p:cNvPr id="34" name="Group 33"/>
          <p:cNvGrpSpPr/>
          <p:nvPr/>
        </p:nvGrpSpPr>
        <p:grpSpPr>
          <a:xfrm>
            <a:off x="6934200" y="3276600"/>
            <a:ext cx="2057400" cy="1692881"/>
            <a:chOff x="6934200" y="3276600"/>
            <a:chExt cx="2057400" cy="1692881"/>
          </a:xfrm>
        </p:grpSpPr>
        <p:sp>
          <p:nvSpPr>
            <p:cNvPr id="30" name="Oval 29"/>
            <p:cNvSpPr/>
            <p:nvPr/>
          </p:nvSpPr>
          <p:spPr>
            <a:xfrm>
              <a:off x="6934200" y="4191000"/>
              <a:ext cx="1143000" cy="778481"/>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848600" y="3276600"/>
              <a:ext cx="1143000" cy="778481"/>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507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3"/>
          <p:cNvPicPr>
            <a:picLocks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152400" y="139700"/>
            <a:ext cx="8820150" cy="150018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3" name="Content Placeholder 2"/>
          <p:cNvSpPr>
            <a:spLocks noGrp="1"/>
          </p:cNvSpPr>
          <p:nvPr>
            <p:ph idx="1"/>
          </p:nvPr>
        </p:nvSpPr>
        <p:spPr bwMode="auto">
          <a:xfrm>
            <a:off x="1" y="1639888"/>
            <a:ext cx="9144000" cy="4760912"/>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AU" altLang="en-US" sz="2800" dirty="0" smtClean="0">
                <a:solidFill>
                  <a:srgbClr val="FF0000"/>
                </a:solidFill>
                <a:ea typeface="ＭＳ Ｐゴシック" pitchFamily="34" charset="-128"/>
              </a:rPr>
              <a:t>Preferred option is referral for specialist </a:t>
            </a:r>
            <a:r>
              <a:rPr lang="en-AU" altLang="en-US" sz="2800" dirty="0" smtClean="0">
                <a:ea typeface="ＭＳ Ｐゴシック" pitchFamily="34" charset="-128"/>
              </a:rPr>
              <a:t>investigation and consideration of add-on treatment</a:t>
            </a:r>
          </a:p>
          <a:p>
            <a:pPr eaLnBrk="1" hangingPunct="1"/>
            <a:r>
              <a:rPr lang="en-AU" altLang="en-US" sz="2800" dirty="0" smtClean="0">
                <a:ea typeface="ＭＳ Ｐゴシック" pitchFamily="34" charset="-128"/>
              </a:rPr>
              <a:t>If symptoms uncontrolled or exacerbations persist despite Step 4 treatment, check inhaler technique and adherence before referring</a:t>
            </a:r>
          </a:p>
          <a:p>
            <a:pPr eaLnBrk="1" hangingPunct="1"/>
            <a:r>
              <a:rPr lang="en-AU" altLang="en-US" sz="2800" dirty="0" smtClean="0">
                <a:ea typeface="ＭＳ Ｐゴシック" pitchFamily="34" charset="-128"/>
              </a:rPr>
              <a:t>Add-on </a:t>
            </a:r>
            <a:r>
              <a:rPr lang="en-AU" altLang="en-US" sz="2800" dirty="0" err="1" smtClean="0">
                <a:ea typeface="ＭＳ Ｐゴシック" pitchFamily="34" charset="-128"/>
              </a:rPr>
              <a:t>tiotropium</a:t>
            </a:r>
            <a:r>
              <a:rPr lang="en-AU" altLang="en-US" sz="2800" dirty="0" smtClean="0">
                <a:ea typeface="ＭＳ Ｐゴシック" pitchFamily="34" charset="-128"/>
              </a:rPr>
              <a:t> for ≥12 years with history of exacerbations</a:t>
            </a:r>
          </a:p>
          <a:p>
            <a:pPr eaLnBrk="1" hangingPunct="1"/>
            <a:r>
              <a:rPr lang="en-AU" altLang="en-US" sz="2800" dirty="0" smtClean="0">
                <a:ea typeface="ＭＳ Ｐゴシック" pitchFamily="34" charset="-128"/>
              </a:rPr>
              <a:t>Add-on </a:t>
            </a:r>
            <a:r>
              <a:rPr lang="en-AU" altLang="en-US" sz="2800" dirty="0" err="1" smtClean="0">
                <a:ea typeface="ＭＳ Ｐゴシック" pitchFamily="34" charset="-128"/>
              </a:rPr>
              <a:t>omalizumab</a:t>
            </a:r>
            <a:r>
              <a:rPr lang="en-AU" altLang="en-US" sz="2800" dirty="0" smtClean="0">
                <a:ea typeface="ＭＳ Ｐゴシック" pitchFamily="34" charset="-128"/>
              </a:rPr>
              <a:t> (anti-</a:t>
            </a:r>
            <a:r>
              <a:rPr lang="en-AU" altLang="en-US" sz="2800" dirty="0" err="1" smtClean="0">
                <a:ea typeface="ＭＳ Ｐゴシック" pitchFamily="34" charset="-128"/>
              </a:rPr>
              <a:t>IgE</a:t>
            </a:r>
            <a:r>
              <a:rPr lang="en-AU" altLang="en-US" sz="2800" dirty="0" smtClean="0">
                <a:ea typeface="ＭＳ Ｐゴシック" pitchFamily="34" charset="-128"/>
              </a:rPr>
              <a:t>) for severe allergic asthma </a:t>
            </a:r>
          </a:p>
          <a:p>
            <a:pPr eaLnBrk="1" hangingPunct="1"/>
            <a:r>
              <a:rPr lang="en-AU" sz="2800" dirty="0" smtClean="0"/>
              <a:t>Add</a:t>
            </a:r>
            <a:r>
              <a:rPr lang="en-AU" sz="2800" dirty="0"/>
              <a:t>-on </a:t>
            </a:r>
            <a:r>
              <a:rPr lang="en-AU" sz="2800" dirty="0" err="1"/>
              <a:t>mepolizumab</a:t>
            </a:r>
            <a:r>
              <a:rPr lang="en-AU" sz="2800" dirty="0"/>
              <a:t> (anti-IL5) for severe </a:t>
            </a:r>
            <a:r>
              <a:rPr lang="en-AU" sz="2800" dirty="0" err="1"/>
              <a:t>eosinophilic</a:t>
            </a:r>
            <a:r>
              <a:rPr lang="en-AU" sz="2800" dirty="0"/>
              <a:t> asthma (≥12 </a:t>
            </a:r>
            <a:r>
              <a:rPr lang="en-AU" sz="2800" dirty="0" smtClean="0"/>
              <a:t>yrs)</a:t>
            </a:r>
            <a:endParaRPr lang="en-AU" altLang="en-US" sz="2800" dirty="0" smtClean="0">
              <a:ea typeface="ＭＳ Ｐゴシック" pitchFamily="34" charset="-128"/>
            </a:endParaRPr>
          </a:p>
        </p:txBody>
      </p:sp>
      <p:sp>
        <p:nvSpPr>
          <p:cNvPr id="89090" name="Title 1"/>
          <p:cNvSpPr>
            <a:spLocks noGrp="1"/>
          </p:cNvSpPr>
          <p:nvPr>
            <p:ph type="title"/>
          </p:nvPr>
        </p:nvSpPr>
        <p:spPr bwMode="auto">
          <a:xfrm>
            <a:off x="173039" y="250827"/>
            <a:ext cx="7578725" cy="936625"/>
          </a:xfr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AU" altLang="en-US" smtClean="0">
                <a:ea typeface="ＭＳ Ｐゴシック" pitchFamily="34" charset="-128"/>
              </a:rPr>
              <a:t>Step 5 – higher level care and/or add-on treatment</a:t>
            </a:r>
          </a:p>
        </p:txBody>
      </p:sp>
      <p:sp>
        <p:nvSpPr>
          <p:cNvPr id="89091" name="TextBox 5"/>
          <p:cNvSpPr txBox="1">
            <a:spLocks noChangeArrowheads="1"/>
          </p:cNvSpPr>
          <p:nvPr/>
        </p:nvSpPr>
        <p:spPr bwMode="auto">
          <a:xfrm>
            <a:off x="160339" y="6624640"/>
            <a:ext cx="2046287" cy="2762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AU" altLang="en-US" sz="1200" i="1">
                <a:solidFill>
                  <a:schemeClr val="bg1"/>
                </a:solidFill>
              </a:rPr>
              <a:t>GINA </a:t>
            </a:r>
            <a:r>
              <a:rPr lang="en-AU" altLang="en-US" sz="1200" i="1" smtClean="0">
                <a:solidFill>
                  <a:schemeClr val="bg1"/>
                </a:solidFill>
              </a:rPr>
              <a:t>2016</a:t>
            </a:r>
            <a:endParaRPr lang="en-AU" altLang="en-US" sz="1200" i="1" dirty="0">
              <a:solidFill>
                <a:schemeClr val="bg1"/>
              </a:solidFill>
            </a:endParaRPr>
          </a:p>
        </p:txBody>
      </p:sp>
      <p:grpSp>
        <p:nvGrpSpPr>
          <p:cNvPr id="2" name="Group 10"/>
          <p:cNvGrpSpPr>
            <a:grpSpLocks/>
          </p:cNvGrpSpPr>
          <p:nvPr/>
        </p:nvGrpSpPr>
        <p:grpSpPr bwMode="auto">
          <a:xfrm>
            <a:off x="7011530" y="464453"/>
            <a:ext cx="993775" cy="841375"/>
            <a:chOff x="0" y="0"/>
            <a:chExt cx="626" cy="530"/>
          </a:xfrm>
        </p:grpSpPr>
        <p:sp>
          <p:nvSpPr>
            <p:cNvPr id="9" name="AutoShape 8"/>
            <p:cNvSpPr>
              <a:spLocks/>
            </p:cNvSpPr>
            <p:nvPr/>
          </p:nvSpPr>
          <p:spPr bwMode="auto">
            <a:xfrm>
              <a:off x="0" y="0"/>
              <a:ext cx="626" cy="5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0" y="10800"/>
                  </a:moveTo>
                  <a:lnTo>
                    <a:pt x="2976" y="8704"/>
                  </a:lnTo>
                  <a:lnTo>
                    <a:pt x="1447" y="5400"/>
                  </a:lnTo>
                  <a:lnTo>
                    <a:pt x="5072" y="5072"/>
                  </a:lnTo>
                  <a:lnTo>
                    <a:pt x="5400" y="1447"/>
                  </a:lnTo>
                  <a:lnTo>
                    <a:pt x="8704" y="2976"/>
                  </a:lnTo>
                  <a:lnTo>
                    <a:pt x="10800" y="0"/>
                  </a:ln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close/>
                  <a:moveTo>
                    <a:pt x="0" y="10800"/>
                  </a:moveTo>
                </a:path>
              </a:pathLst>
            </a:custGeom>
            <a:solidFill>
              <a:srgbClr val="F8A662"/>
            </a:solidFill>
            <a:ln w="25400" cap="flat">
              <a:solidFill>
                <a:srgbClr val="385D8A"/>
              </a:solidFill>
              <a:prstDash val="solid"/>
              <a:round/>
              <a:headEnd type="none" w="med" len="med"/>
              <a:tailEnd type="none" w="med" len="med"/>
            </a:ln>
          </p:spPr>
          <p:txBody>
            <a:bodyPr lIns="0" tIns="0" rIns="0" bIns="0"/>
            <a:lstStyle/>
            <a:p>
              <a:endParaRPr lang="en-AU"/>
            </a:p>
          </p:txBody>
        </p:sp>
        <p:sp>
          <p:nvSpPr>
            <p:cNvPr id="10" name="Rectangle 9"/>
            <p:cNvSpPr>
              <a:spLocks/>
            </p:cNvSpPr>
            <p:nvPr/>
          </p:nvSpPr>
          <p:spPr bwMode="auto">
            <a:xfrm>
              <a:off x="75" y="201"/>
              <a:ext cx="474" cy="12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12700">
                  <a:solidFill>
                    <a:schemeClr val="tx1"/>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dirty="0" smtClean="0">
                  <a:solidFill>
                    <a:srgbClr val="134679"/>
                  </a:solidFill>
                  <a:latin typeface="Arial Bold" charset="0"/>
                  <a:sym typeface="Arial Bold" charset="0"/>
                </a:rPr>
                <a:t>UPDATED!</a:t>
              </a:r>
              <a:endParaRPr lang="en-US" altLang="en-US" sz="1000" dirty="0">
                <a:solidFill>
                  <a:srgbClr val="134679"/>
                </a:solidFill>
                <a:latin typeface="Arial Bold" charset="0"/>
                <a:sym typeface="Arial Bold" charset="0"/>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21929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533400" y="616805"/>
            <a:ext cx="1964300" cy="830997"/>
          </a:xfrm>
          <a:prstGeom prst="rect">
            <a:avLst/>
          </a:prstGeom>
          <a:noFill/>
        </p:spPr>
        <p:txBody>
          <a:bodyPr wrap="none" rtlCol="0">
            <a:spAutoFit/>
          </a:bodyPr>
          <a:lstStyle/>
          <a:p>
            <a:r>
              <a:rPr lang="en-US" sz="4800" dirty="0">
                <a:solidFill>
                  <a:schemeClr val="bg1"/>
                </a:solidFill>
              </a:rPr>
              <a:t>History</a:t>
            </a:r>
          </a:p>
        </p:txBody>
      </p:sp>
      <p:sp>
        <p:nvSpPr>
          <p:cNvPr id="5" name="Rectangle 4"/>
          <p:cNvSpPr/>
          <p:nvPr/>
        </p:nvSpPr>
        <p:spPr>
          <a:xfrm>
            <a:off x="228600" y="1447802"/>
            <a:ext cx="8229600" cy="2246769"/>
          </a:xfrm>
          <a:prstGeom prst="rect">
            <a:avLst/>
          </a:prstGeom>
        </p:spPr>
        <p:txBody>
          <a:bodyPr wrap="square">
            <a:spAutoFit/>
          </a:bodyPr>
          <a:lstStyle/>
          <a:p>
            <a:pPr marL="457200" indent="-457200">
              <a:buFont typeface="Wingdings" pitchFamily="2" charset="2"/>
              <a:buChar char="§"/>
            </a:pPr>
            <a:r>
              <a:rPr lang="en-US" sz="2800" b="1" dirty="0"/>
              <a:t>He noticed that the symptoms increasing in the evening , early morning , during  the Spring and </a:t>
            </a:r>
            <a:r>
              <a:rPr lang="en-US" sz="2800" b="1" dirty="0">
                <a:solidFill>
                  <a:srgbClr val="FF0000"/>
                </a:solidFill>
              </a:rPr>
              <a:t>triggered </a:t>
            </a:r>
            <a:r>
              <a:rPr lang="en-US" sz="2800" b="1" dirty="0"/>
              <a:t>by cats, exercise and cold weather  </a:t>
            </a:r>
          </a:p>
          <a:p>
            <a:r>
              <a:rPr lang="en-US" sz="2800" b="1" dirty="0"/>
              <a:t>      </a:t>
            </a:r>
          </a:p>
          <a:p>
            <a:pPr marL="457200" indent="-457200">
              <a:buFont typeface="Wingdings" pitchFamily="2" charset="2"/>
              <a:buChar char="§"/>
            </a:pPr>
            <a:r>
              <a:rPr lang="en-US" sz="2800" b="1" dirty="0">
                <a:solidFill>
                  <a:srgbClr val="C00000"/>
                </a:solidFill>
              </a:rPr>
              <a:t>Medications: </a:t>
            </a:r>
            <a:r>
              <a:rPr lang="en-US" sz="2800" b="1" dirty="0"/>
              <a:t>B2 Agonist inhaler  PRN              </a:t>
            </a:r>
          </a:p>
        </p:txBody>
      </p:sp>
      <p:sp>
        <p:nvSpPr>
          <p:cNvPr id="6" name="TextBox 5"/>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89176" y="806824"/>
            <a:ext cx="1344706" cy="610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MR. EASY WHEEZY</a:t>
            </a:r>
            <a:endParaRPr lang="en-US"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686786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3008" y="647785"/>
            <a:ext cx="3012012" cy="769441"/>
          </a:xfrm>
          <a:prstGeom prst="rect">
            <a:avLst/>
          </a:prstGeom>
          <a:noFill/>
        </p:spPr>
        <p:txBody>
          <a:bodyPr wrap="none" rtlCol="0">
            <a:spAutoFit/>
          </a:bodyPr>
          <a:lstStyle/>
          <a:p>
            <a:r>
              <a:rPr lang="en-US" sz="4400" dirty="0" smtClean="0">
                <a:solidFill>
                  <a:schemeClr val="bg1"/>
                </a:solidFill>
              </a:rPr>
              <a:t>STEP 5 GINA</a:t>
            </a:r>
            <a:endParaRPr lang="en-US" sz="4400" dirty="0">
              <a:solidFill>
                <a:schemeClr val="bg1"/>
              </a:solidFill>
            </a:endParaRPr>
          </a:p>
        </p:txBody>
      </p:sp>
      <p:sp>
        <p:nvSpPr>
          <p:cNvPr id="6" name="Rectangle 5"/>
          <p:cNvSpPr/>
          <p:nvPr/>
        </p:nvSpPr>
        <p:spPr>
          <a:xfrm>
            <a:off x="201738" y="1371602"/>
            <a:ext cx="8942262" cy="1384995"/>
          </a:xfrm>
          <a:prstGeom prst="rect">
            <a:avLst/>
          </a:prstGeom>
        </p:spPr>
        <p:txBody>
          <a:bodyPr wrap="square">
            <a:spAutoFit/>
          </a:bodyPr>
          <a:lstStyle/>
          <a:p>
            <a:r>
              <a:rPr lang="en-US" sz="2800" b="1" dirty="0">
                <a:solidFill>
                  <a:srgbClr val="C00000"/>
                </a:solidFill>
              </a:rPr>
              <a:t>STEPWISE APPROACH TO DIAGNOSIS OF PATIENTS WITH RESPIRATORY SYMPTOMS</a:t>
            </a:r>
            <a:endParaRPr lang="en-US" sz="2800" dirty="0" smtClean="0">
              <a:solidFill>
                <a:srgbClr val="C00000"/>
              </a:solidFill>
            </a:endParaRPr>
          </a:p>
          <a:p>
            <a:r>
              <a:rPr lang="en-US" sz="2800" b="1" dirty="0" smtClean="0"/>
              <a:t>Referral </a:t>
            </a:r>
            <a:r>
              <a:rPr lang="en-US" sz="2800" b="1" dirty="0"/>
              <a:t>for specialized investigations (if necessary)</a:t>
            </a:r>
            <a:endParaRPr lang="en-US" sz="2800" dirty="0"/>
          </a:p>
        </p:txBody>
      </p:sp>
      <p:sp>
        <p:nvSpPr>
          <p:cNvPr id="2" name="Rectangle 1"/>
          <p:cNvSpPr/>
          <p:nvPr/>
        </p:nvSpPr>
        <p:spPr>
          <a:xfrm>
            <a:off x="7553009" y="6484491"/>
            <a:ext cx="1580155" cy="369332"/>
          </a:xfrm>
          <a:prstGeom prst="rect">
            <a:avLst/>
          </a:prstGeom>
        </p:spPr>
        <p:txBody>
          <a:bodyPr wrap="none">
            <a:spAutoFit/>
          </a:bodyPr>
          <a:lstStyle/>
          <a:p>
            <a:r>
              <a:rPr lang="en-US" b="1" i="1" dirty="0">
                <a:solidFill>
                  <a:srgbClr val="C00000"/>
                </a:solidFill>
              </a:rPr>
              <a:t>(GINA.,  </a:t>
            </a:r>
            <a:r>
              <a:rPr lang="en-US" b="1" i="1" dirty="0" smtClean="0">
                <a:solidFill>
                  <a:srgbClr val="C00000"/>
                </a:solidFill>
              </a:rPr>
              <a:t>2018) </a:t>
            </a:r>
            <a:endParaRPr lang="en-US" dirty="0">
              <a:solidFill>
                <a:srgbClr val="C00000"/>
              </a:solidFill>
            </a:endParaRPr>
          </a:p>
        </p:txBody>
      </p:sp>
      <p:pic>
        <p:nvPicPr>
          <p:cNvPr id="3" name="Picture 2" descr="Screen Shot 2017-04-24 at 11.57.18 AM.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083932" y="2743202"/>
            <a:ext cx="12483172" cy="3741289"/>
          </a:xfrm>
          <a:prstGeom prst="rect">
            <a:avLst/>
          </a:prstGeom>
        </p:spPr>
      </p:pic>
      <p:sp>
        <p:nvSpPr>
          <p:cNvPr id="7" name="TextBox 6"/>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8" name="Rectangle 7"/>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33677" y="3407702"/>
            <a:ext cx="2028988"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62173" y="3792452"/>
            <a:ext cx="2185777"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657600" y="4495800"/>
            <a:ext cx="3797300"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 y="5562600"/>
            <a:ext cx="1371600" cy="15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36050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9-04-13 at 10.29.59 PM.png"/>
          <p:cNvPicPr>
            <a:picLocks noChangeAspect="1"/>
          </p:cNvPicPr>
          <p:nvPr/>
        </p:nvPicPr>
        <p:blipFill>
          <a:blip r:embed="rId2"/>
          <a:stretch>
            <a:fillRect/>
          </a:stretch>
        </p:blipFill>
        <p:spPr>
          <a:xfrm>
            <a:off x="685800" y="152400"/>
            <a:ext cx="7937501" cy="651510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Screen shot 2019-01-08 at 4.27.48 PM.png"/>
          <p:cNvPicPr>
            <a:picLocks noChangeAspect="1"/>
          </p:cNvPicPr>
          <p:nvPr/>
        </p:nvPicPr>
        <p:blipFill>
          <a:blip r:embed="rId2"/>
          <a:stretch>
            <a:fillRect/>
          </a:stretch>
        </p:blipFill>
        <p:spPr>
          <a:xfrm>
            <a:off x="0" y="-1"/>
            <a:ext cx="9144000" cy="6858001"/>
          </a:xfrm>
          <a:prstGeom prst="rect">
            <a:avLst/>
          </a:prstGeom>
        </p:spPr>
      </p:pic>
      <p:grpSp>
        <p:nvGrpSpPr>
          <p:cNvPr id="2" name="Group 5"/>
          <p:cNvGrpSpPr/>
          <p:nvPr/>
        </p:nvGrpSpPr>
        <p:grpSpPr>
          <a:xfrm>
            <a:off x="0" y="5237393"/>
            <a:ext cx="9144000" cy="1468207"/>
            <a:chOff x="302406" y="5407548"/>
            <a:chExt cx="8467367" cy="1139498"/>
          </a:xfrm>
          <a:effectLst>
            <a:glow>
              <a:schemeClr val="bg1">
                <a:alpha val="75000"/>
              </a:schemeClr>
            </a:glow>
          </a:effectLst>
        </p:grpSpPr>
        <p:sp>
          <p:nvSpPr>
            <p:cNvPr id="13" name="Rectangle 12"/>
            <p:cNvSpPr/>
            <p:nvPr/>
          </p:nvSpPr>
          <p:spPr>
            <a:xfrm>
              <a:off x="302406" y="5410200"/>
              <a:ext cx="8467367" cy="1136846"/>
            </a:xfrm>
            <a:prstGeom prst="rect">
              <a:avLst/>
            </a:prstGeom>
            <a:solidFill>
              <a:schemeClr val="bg1"/>
            </a:solidFill>
            <a:ln>
              <a:noFill/>
            </a:ln>
            <a:effectLst>
              <a:glow rad="317500">
                <a:schemeClr val="bg1">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82985" y="5407548"/>
              <a:ext cx="4724400" cy="931593"/>
            </a:xfrm>
            <a:prstGeom prst="rect">
              <a:avLst/>
            </a:prstGeom>
            <a:noFill/>
          </p:spPr>
          <p:txBody>
            <a:bodyPr wrap="square" rtlCol="0">
              <a:spAutoFit/>
            </a:bodyPr>
            <a:lstStyle/>
            <a:p>
              <a:r>
                <a:rPr lang="en-US" sz="2400" b="1" cap="all" dirty="0" smtClean="0"/>
                <a:t>Fahad Al-Ghimlas</a:t>
              </a:r>
            </a:p>
            <a:p>
              <a:r>
                <a:rPr lang="en-US" sz="2400" b="1" dirty="0" smtClean="0"/>
                <a:t>MD, </a:t>
              </a:r>
              <a:r>
                <a:rPr lang="en-US" sz="2400" b="1" dirty="0" err="1" smtClean="0"/>
                <a:t>MSc</a:t>
              </a:r>
              <a:r>
                <a:rPr lang="en-US" sz="2400" b="1" dirty="0" smtClean="0"/>
                <a:t>, FACP, FCCP, FRCPC</a:t>
              </a:r>
            </a:p>
            <a:p>
              <a:r>
                <a:rPr lang="en-US" sz="2400" b="1" dirty="0" smtClean="0"/>
                <a:t>@</a:t>
              </a:r>
              <a:r>
                <a:rPr lang="en-US" sz="2400" b="1" dirty="0" err="1" smtClean="0"/>
                <a:t>alghimlas_clinic</a:t>
              </a:r>
              <a:endParaRPr lang="en-US" sz="2400" b="1" dirty="0"/>
            </a:p>
          </p:txBody>
        </p:sp>
        <p:sp>
          <p:nvSpPr>
            <p:cNvPr id="7" name="TextBox 6"/>
            <p:cNvSpPr txBox="1"/>
            <p:nvPr/>
          </p:nvSpPr>
          <p:spPr>
            <a:xfrm>
              <a:off x="4834015" y="5407548"/>
              <a:ext cx="3327400" cy="931593"/>
            </a:xfrm>
            <a:prstGeom prst="rect">
              <a:avLst/>
            </a:prstGeom>
            <a:noFill/>
          </p:spPr>
          <p:txBody>
            <a:bodyPr wrap="square" rtlCol="0">
              <a:spAutoFit/>
            </a:bodyPr>
            <a:lstStyle/>
            <a:p>
              <a:pPr algn="r"/>
              <a:r>
                <a:rPr lang="en-US" sz="2400" b="1" dirty="0" smtClean="0"/>
                <a:t>Chest Unit – </a:t>
              </a:r>
              <a:br>
                <a:rPr lang="en-US" sz="2400" b="1" dirty="0" smtClean="0"/>
              </a:br>
              <a:r>
                <a:rPr lang="en-US" sz="2400" b="1" dirty="0" smtClean="0"/>
                <a:t>Chest Diseases Hospital</a:t>
              </a:r>
              <a:endParaRPr lang="en-US" sz="2400" b="1" dirty="0" smtClean="0"/>
            </a:p>
            <a:p>
              <a:pPr algn="r"/>
              <a:r>
                <a:rPr lang="en-US" sz="2400" b="1" dirty="0" smtClean="0"/>
                <a:t>18 April 2019</a:t>
              </a:r>
              <a:endParaRPr lang="en-US" sz="2400" b="1" dirty="0" smtClean="0"/>
            </a:p>
          </p:txBody>
        </p:sp>
      </p:grpSp>
      <p:sp>
        <p:nvSpPr>
          <p:cNvPr id="8" name="Rectangle 7"/>
          <p:cNvSpPr/>
          <p:nvPr/>
        </p:nvSpPr>
        <p:spPr>
          <a:xfrm>
            <a:off x="0" y="-31692"/>
            <a:ext cx="9144000" cy="6858000"/>
          </a:xfrm>
          <a:prstGeom prst="rect">
            <a:avLst/>
          </a:prstGeom>
          <a:solidFill>
            <a:schemeClr val="accent1">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28760" y="4206617"/>
            <a:ext cx="4985860" cy="830997"/>
          </a:xfrm>
          <a:prstGeom prst="rect">
            <a:avLst/>
          </a:prstGeom>
          <a:noFill/>
        </p:spPr>
        <p:txBody>
          <a:bodyPr wrap="none" rtlCol="0">
            <a:spAutoFit/>
          </a:bodyPr>
          <a:lstStyle/>
          <a:p>
            <a:r>
              <a:rPr lang="en-US" sz="4800" b="1" dirty="0" smtClean="0">
                <a:solidFill>
                  <a:schemeClr val="bg1"/>
                </a:solidFill>
                <a:cs typeface="Baskerville"/>
              </a:rPr>
              <a:t>Asthma Guidelines </a:t>
            </a:r>
            <a:endParaRPr lang="en-US" sz="4800" b="1" dirty="0">
              <a:solidFill>
                <a:schemeClr val="bg1"/>
              </a:solidFill>
              <a:cs typeface="Baskerville"/>
            </a:endParaRPr>
          </a:p>
        </p:txBody>
      </p:sp>
      <p:sp>
        <p:nvSpPr>
          <p:cNvPr id="16" name="TextBox 15"/>
          <p:cNvSpPr txBox="1"/>
          <p:nvPr/>
        </p:nvSpPr>
        <p:spPr>
          <a:xfrm>
            <a:off x="2971800" y="6426198"/>
            <a:ext cx="3327400" cy="400110"/>
          </a:xfrm>
          <a:prstGeom prst="rect">
            <a:avLst/>
          </a:prstGeom>
          <a:noFill/>
        </p:spPr>
        <p:txBody>
          <a:bodyPr wrap="square" rtlCol="0">
            <a:spAutoFit/>
          </a:bodyPr>
          <a:lstStyle/>
          <a:p>
            <a:pPr algn="ctr"/>
            <a:r>
              <a:rPr lang="en-US" sz="2000" b="1" dirty="0" smtClean="0"/>
              <a:t>Updated 2018</a:t>
            </a:r>
            <a:endParaRPr lang="en-US" sz="2000" b="1" dirty="0" smtClean="0"/>
          </a:p>
        </p:txBody>
      </p:sp>
      <p:cxnSp>
        <p:nvCxnSpPr>
          <p:cNvPr id="18" name="Straight Connector 17"/>
          <p:cNvCxnSpPr/>
          <p:nvPr/>
        </p:nvCxnSpPr>
        <p:spPr>
          <a:xfrm flipV="1">
            <a:off x="0" y="6476997"/>
            <a:ext cx="9144000" cy="1152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80982" y="1734402"/>
            <a:ext cx="2637260" cy="1200329"/>
          </a:xfrm>
          <a:prstGeom prst="rect">
            <a:avLst/>
          </a:prstGeom>
          <a:noFill/>
        </p:spPr>
        <p:txBody>
          <a:bodyPr wrap="none" rtlCol="0">
            <a:spAutoFit/>
          </a:bodyPr>
          <a:lstStyle/>
          <a:p>
            <a:pPr algn="ctr"/>
            <a:r>
              <a:rPr lang="en-US" sz="3600" b="1" dirty="0" smtClean="0">
                <a:solidFill>
                  <a:schemeClr val="bg1"/>
                </a:solidFill>
                <a:cs typeface="Baskerville"/>
              </a:rPr>
              <a:t>THANKS!</a:t>
            </a:r>
            <a:br>
              <a:rPr lang="en-US" sz="3600" b="1" dirty="0" smtClean="0">
                <a:solidFill>
                  <a:schemeClr val="bg1"/>
                </a:solidFill>
                <a:cs typeface="Baskerville"/>
              </a:rPr>
            </a:br>
            <a:r>
              <a:rPr lang="en-US" sz="3600" b="1" dirty="0" smtClean="0">
                <a:solidFill>
                  <a:schemeClr val="bg1"/>
                </a:solidFill>
                <a:cs typeface="Baskerville"/>
              </a:rPr>
              <a:t>QUESTIONS?</a:t>
            </a:r>
            <a:endParaRPr lang="en-US" sz="3600" b="1" dirty="0">
              <a:solidFill>
                <a:schemeClr val="bg1"/>
              </a:solidFill>
              <a:cs typeface="Baskerville"/>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40452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533400" y="616805"/>
            <a:ext cx="3277760" cy="830997"/>
          </a:xfrm>
          <a:prstGeom prst="rect">
            <a:avLst/>
          </a:prstGeom>
          <a:noFill/>
        </p:spPr>
        <p:txBody>
          <a:bodyPr wrap="none" rtlCol="0">
            <a:spAutoFit/>
          </a:bodyPr>
          <a:lstStyle/>
          <a:p>
            <a:r>
              <a:rPr lang="en-US" sz="4800" dirty="0">
                <a:solidFill>
                  <a:schemeClr val="bg1"/>
                </a:solidFill>
              </a:rPr>
              <a:t>Examination</a:t>
            </a:r>
          </a:p>
        </p:txBody>
      </p:sp>
      <p:sp>
        <p:nvSpPr>
          <p:cNvPr id="6" name="Rectangle 5"/>
          <p:cNvSpPr/>
          <p:nvPr/>
        </p:nvSpPr>
        <p:spPr>
          <a:xfrm>
            <a:off x="228601" y="1694796"/>
            <a:ext cx="8640417" cy="2246769"/>
          </a:xfrm>
          <a:prstGeom prst="rect">
            <a:avLst/>
          </a:prstGeom>
        </p:spPr>
        <p:txBody>
          <a:bodyPr wrap="square">
            <a:spAutoFit/>
          </a:bodyPr>
          <a:lstStyle/>
          <a:p>
            <a:pPr marL="457200" indent="-457200">
              <a:buFont typeface="Wingdings" pitchFamily="2" charset="2"/>
              <a:buChar char="§"/>
            </a:pPr>
            <a:r>
              <a:rPr lang="en-US" sz="2800" b="1" dirty="0"/>
              <a:t>Vital signs :</a:t>
            </a:r>
            <a:r>
              <a:rPr lang="en-US" sz="2800" b="1" u="sng" dirty="0"/>
              <a:t> </a:t>
            </a:r>
            <a:r>
              <a:rPr lang="en-US" sz="2800" dirty="0"/>
              <a:t>Temp = 36.8  PR = 85 b/m  </a:t>
            </a:r>
            <a:r>
              <a:rPr lang="en-US" sz="2800" dirty="0" err="1"/>
              <a:t>Bl</a:t>
            </a:r>
            <a:r>
              <a:rPr lang="en-US" sz="2800" dirty="0"/>
              <a:t>/p = 130/80 SPO2 = 96% on RA                                                               </a:t>
            </a:r>
          </a:p>
          <a:p>
            <a:pPr marL="457200" indent="-457200">
              <a:buFont typeface="Wingdings" pitchFamily="2" charset="2"/>
              <a:buChar char="§"/>
            </a:pPr>
            <a:r>
              <a:rPr lang="en-US" sz="2800" b="1" dirty="0"/>
              <a:t>Auscultation :</a:t>
            </a:r>
            <a:r>
              <a:rPr lang="en-US" sz="2800" dirty="0"/>
              <a:t>   Harsh vesicular breathing with sibilant rhonchi </a:t>
            </a:r>
          </a:p>
          <a:p>
            <a:pPr marL="457200" indent="-457200">
              <a:buFont typeface="Wingdings" pitchFamily="2" charset="2"/>
              <a:buChar char="§"/>
            </a:pPr>
            <a:r>
              <a:rPr lang="en-US" sz="2800" b="1" dirty="0"/>
              <a:t>Investigations: </a:t>
            </a:r>
            <a:r>
              <a:rPr lang="en-US" sz="2800" dirty="0"/>
              <a:t>Chest  X ray :  Clear       </a:t>
            </a:r>
          </a:p>
        </p:txBody>
      </p:sp>
      <p:sp>
        <p:nvSpPr>
          <p:cNvPr id="5" name="TextBox 4"/>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289176" y="806824"/>
            <a:ext cx="1344706" cy="6108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MR. EASY WHEEZY</a:t>
            </a:r>
            <a:endParaRPr lang="en-US"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6813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a Main\1USOS\Customers\UAE\Delta Advertising\Alhussam Quotes\RCP Speakers event\Cases\bullets\Slide3.PNG"/>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76201" y="990602"/>
            <a:ext cx="6881495" cy="1235075"/>
          </a:xfrm>
          <a:prstGeom prst="rect">
            <a:avLst/>
          </a:prstGeom>
          <a:noFill/>
          <a:ln>
            <a:noFill/>
          </a:ln>
        </p:spPr>
      </p:pic>
      <p:sp>
        <p:nvSpPr>
          <p:cNvPr id="3" name="Text Box 2"/>
          <p:cNvSpPr txBox="1">
            <a:spLocks noChangeArrowheads="1"/>
          </p:cNvSpPr>
          <p:nvPr/>
        </p:nvSpPr>
        <p:spPr bwMode="auto">
          <a:xfrm>
            <a:off x="160021" y="990602"/>
            <a:ext cx="6753225" cy="1200329"/>
          </a:xfrm>
          <a:prstGeom prst="rect">
            <a:avLst/>
          </a:prstGeom>
          <a:noFill/>
          <a:ln w="9525">
            <a:noFill/>
            <a:miter lim="800000"/>
            <a:headEnd/>
            <a:tailEnd/>
          </a:ln>
        </p:spPr>
        <p:txBody>
          <a:bodyPr rot="0" vert="horz" wrap="square" lIns="91440" tIns="45720" rIns="91440" bIns="45720" anchor="t" anchorCtr="0">
            <a:spAutoFit/>
          </a:bodyPr>
          <a:lstStyle/>
          <a:p>
            <a:r>
              <a:rPr lang="en-US" sz="3600" b="1" dirty="0">
                <a:solidFill>
                  <a:schemeClr val="bg1"/>
                </a:solidFill>
              </a:rPr>
              <a:t>What is the most likely cause of this patient’s chronic cough?</a:t>
            </a:r>
            <a:endParaRPr lang="en-US" sz="3600" dirty="0">
              <a:solidFill>
                <a:schemeClr val="bg1"/>
              </a:solidFill>
            </a:endParaRPr>
          </a:p>
        </p:txBody>
      </p:sp>
      <p:sp>
        <p:nvSpPr>
          <p:cNvPr id="5" name="Text Box 2"/>
          <p:cNvSpPr txBox="1">
            <a:spLocks noChangeArrowheads="1"/>
          </p:cNvSpPr>
          <p:nvPr/>
        </p:nvSpPr>
        <p:spPr bwMode="auto">
          <a:xfrm>
            <a:off x="-192405" y="4523742"/>
            <a:ext cx="3384550" cy="497205"/>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b="1">
                <a:solidFill>
                  <a:srgbClr val="FFFFFF"/>
                </a:solidFill>
                <a:effectLst/>
                <a:latin typeface="Arial"/>
                <a:ea typeface="Times New Roman"/>
                <a:cs typeface="Arial"/>
              </a:rPr>
              <a:t>Discussion</a:t>
            </a:r>
            <a:endParaRPr lang="en-US" sz="1100">
              <a:effectLst/>
              <a:latin typeface="Calibri"/>
              <a:ea typeface="Times New Roman"/>
              <a:cs typeface="Arial"/>
            </a:endParaRPr>
          </a:p>
        </p:txBody>
      </p:sp>
      <p:sp>
        <p:nvSpPr>
          <p:cNvPr id="8" name="Rectangle 7"/>
          <p:cNvSpPr/>
          <p:nvPr/>
        </p:nvSpPr>
        <p:spPr>
          <a:xfrm>
            <a:off x="258418" y="2590802"/>
            <a:ext cx="6904382" cy="2246769"/>
          </a:xfrm>
          <a:prstGeom prst="rect">
            <a:avLst/>
          </a:prstGeom>
        </p:spPr>
        <p:txBody>
          <a:bodyPr wrap="square">
            <a:spAutoFit/>
          </a:bodyPr>
          <a:lstStyle/>
          <a:p>
            <a:r>
              <a:rPr lang="en-US" sz="2800" b="1" i="1" dirty="0"/>
              <a:t> </a:t>
            </a:r>
            <a:r>
              <a:rPr lang="en-US" sz="2800" dirty="0"/>
              <a:t>A.	Pneumonia</a:t>
            </a:r>
          </a:p>
          <a:p>
            <a:r>
              <a:rPr lang="en-US" sz="2800" dirty="0"/>
              <a:t>B.	Interstitial Pulmonary Fibrosis</a:t>
            </a:r>
          </a:p>
          <a:p>
            <a:r>
              <a:rPr lang="en-US" sz="2800" dirty="0"/>
              <a:t>C.	COPD </a:t>
            </a:r>
          </a:p>
          <a:p>
            <a:r>
              <a:rPr lang="en-US" sz="2800" dirty="0"/>
              <a:t>D.	Uncontrolled</a:t>
            </a:r>
            <a:r>
              <a:rPr lang="en-US" sz="2800" dirty="0" smtClean="0"/>
              <a:t> Asthma</a:t>
            </a:r>
            <a:endParaRPr lang="en-US" sz="2800" dirty="0"/>
          </a:p>
          <a:p>
            <a:r>
              <a:rPr lang="en-US" sz="2800" b="1" dirty="0"/>
              <a:t> </a:t>
            </a:r>
            <a:r>
              <a:rPr lang="en-US" sz="2800" b="1" dirty="0">
                <a:effectLst/>
              </a:rPr>
              <a:t> </a:t>
            </a:r>
            <a:r>
              <a:rPr lang="en-US" sz="2800" b="1" dirty="0"/>
              <a:t> </a:t>
            </a:r>
          </a:p>
        </p:txBody>
      </p:sp>
      <p:sp>
        <p:nvSpPr>
          <p:cNvPr id="6" name="TextBox 5"/>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7" name="Rectangle 6"/>
          <p:cNvSpPr/>
          <p:nvPr/>
        </p:nvSpPr>
        <p:spPr>
          <a:xfrm>
            <a:off x="5109123" y="17127"/>
            <a:ext cx="4029278" cy="9144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162799" y="76199"/>
            <a:ext cx="1975601"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426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447800"/>
            <a:ext cx="8259417" cy="523220"/>
          </a:xfrm>
          <a:prstGeom prst="rect">
            <a:avLst/>
          </a:prstGeom>
        </p:spPr>
        <p:txBody>
          <a:bodyPr wrap="square">
            <a:spAutoFit/>
          </a:bodyPr>
          <a:lstStyle/>
          <a:p>
            <a:r>
              <a:rPr lang="en-US" sz="2800" b="1" i="1" dirty="0">
                <a:solidFill>
                  <a:srgbClr val="C00000"/>
                </a:solidFill>
              </a:rPr>
              <a:t>How can you assess a patient with</a:t>
            </a:r>
            <a:r>
              <a:rPr lang="en-US" sz="2800" b="1" i="1" dirty="0" smtClean="0">
                <a:solidFill>
                  <a:srgbClr val="C00000"/>
                </a:solidFill>
              </a:rPr>
              <a:t> asthma</a:t>
            </a:r>
            <a:r>
              <a:rPr lang="en-US" sz="2800" b="1" i="1" dirty="0">
                <a:solidFill>
                  <a:srgbClr val="C00000"/>
                </a:solidFill>
              </a:rPr>
              <a:t>?</a:t>
            </a:r>
            <a:endParaRPr lang="en-US" sz="2800" dirty="0">
              <a:solidFill>
                <a:srgbClr val="C00000"/>
              </a:solidFill>
            </a:endParaRPr>
          </a:p>
        </p:txBody>
      </p:sp>
      <p:sp>
        <p:nvSpPr>
          <p:cNvPr id="8" name="TextBox 7"/>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10" name="TextBox 9"/>
          <p:cNvSpPr txBox="1"/>
          <p:nvPr/>
        </p:nvSpPr>
        <p:spPr>
          <a:xfrm>
            <a:off x="59266" y="5165692"/>
            <a:ext cx="184666" cy="769441"/>
          </a:xfrm>
          <a:prstGeom prst="rect">
            <a:avLst/>
          </a:prstGeom>
          <a:noFill/>
        </p:spPr>
        <p:txBody>
          <a:bodyPr wrap="none" rtlCol="0">
            <a:spAutoFit/>
          </a:bodyPr>
          <a:lstStyle/>
          <a:p>
            <a:r>
              <a:rPr lang="en-US" sz="4400" dirty="0" smtClean="0">
                <a:solidFill>
                  <a:srgbClr val="FF0000"/>
                </a:solidFill>
              </a:rPr>
              <a:t> </a:t>
            </a:r>
            <a:endParaRPr lang="en-US" sz="4400" dirty="0">
              <a:solidFill>
                <a:srgbClr val="FF0000"/>
              </a:solidFill>
            </a:endParaRPr>
          </a:p>
        </p:txBody>
      </p:sp>
      <p:sp>
        <p:nvSpPr>
          <p:cNvPr id="11" name="TextBox 10"/>
          <p:cNvSpPr txBox="1"/>
          <p:nvPr/>
        </p:nvSpPr>
        <p:spPr>
          <a:xfrm>
            <a:off x="93136" y="4191002"/>
            <a:ext cx="184666" cy="769441"/>
          </a:xfrm>
          <a:prstGeom prst="rect">
            <a:avLst/>
          </a:prstGeom>
          <a:noFill/>
        </p:spPr>
        <p:txBody>
          <a:bodyPr wrap="none" rtlCol="0">
            <a:spAutoFit/>
          </a:bodyPr>
          <a:lstStyle/>
          <a:p>
            <a:r>
              <a:rPr lang="en-US" sz="4400" dirty="0" smtClean="0">
                <a:solidFill>
                  <a:srgbClr val="FF0000"/>
                </a:solidFill>
              </a:rPr>
              <a:t> </a:t>
            </a:r>
            <a:endParaRPr lang="en-US" sz="4400" dirty="0">
              <a:solidFill>
                <a:srgbClr val="FF0000"/>
              </a:solidFill>
            </a:endParaRPr>
          </a:p>
        </p:txBody>
      </p:sp>
      <p:sp>
        <p:nvSpPr>
          <p:cNvPr id="12" name="TextBox 11"/>
          <p:cNvSpPr txBox="1"/>
          <p:nvPr/>
        </p:nvSpPr>
        <p:spPr>
          <a:xfrm>
            <a:off x="93139" y="4556078"/>
            <a:ext cx="184666" cy="769441"/>
          </a:xfrm>
          <a:prstGeom prst="rect">
            <a:avLst/>
          </a:prstGeom>
          <a:noFill/>
        </p:spPr>
        <p:txBody>
          <a:bodyPr wrap="none" rtlCol="0">
            <a:spAutoFit/>
          </a:bodyPr>
          <a:lstStyle/>
          <a:p>
            <a:r>
              <a:rPr lang="en-US" sz="4400" dirty="0" smtClean="0">
                <a:solidFill>
                  <a:srgbClr val="FF0000"/>
                </a:solidFill>
              </a:rPr>
              <a:t> </a:t>
            </a:r>
            <a:endParaRPr lang="en-US" sz="4400" dirty="0">
              <a:solidFill>
                <a:srgbClr val="FF0000"/>
              </a:solidFill>
            </a:endParaRPr>
          </a:p>
        </p:txBody>
      </p:sp>
      <p:sp>
        <p:nvSpPr>
          <p:cNvPr id="13" name="Rectangle 12"/>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692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1" name="Picture 3" descr="D:\a Main\1USOS\Customers\UAE\Delta Advertising\Alhussam Quotes\RCP Speakers event\Cases\bullets\Slide1.PN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6626" y="804864"/>
            <a:ext cx="3054626" cy="523875"/>
          </a:xfrm>
          <a:prstGeom prst="rect">
            <a:avLst/>
          </a:prstGeom>
          <a:noFill/>
          <a:extLst>
            <a:ext uri="{909E8E84-426E-40dd-AFC4-6F175D3DCCD1}">
              <a14:hiddenFill xmlns:a="http://schemas.openxmlformats.org/drawingml/2006/main" xmlns:r="http://schemas.openxmlformats.org/officeDocument/2006/relationships" xmlns:p="http://schemas.openxmlformats.org/presentationml/2006/main" xmlns:a14="http://schemas.microsoft.com/office/drawing/2010/main" xmlns="" xmlns:mv="urn:schemas-microsoft-com:mac:vml" xmlns:mc="http://schemas.openxmlformats.org/markup-compatibility/2006">
                <a:solidFill>
                  <a:srgbClr val="FFFFFF"/>
                </a:solidFill>
              </a14:hiddenFill>
            </a:ext>
          </a:extLst>
        </p:spPr>
      </p:pic>
      <p:sp>
        <p:nvSpPr>
          <p:cNvPr id="4" name="TextBox 3"/>
          <p:cNvSpPr txBox="1"/>
          <p:nvPr/>
        </p:nvSpPr>
        <p:spPr>
          <a:xfrm>
            <a:off x="152400" y="616805"/>
            <a:ext cx="2799865" cy="830997"/>
          </a:xfrm>
          <a:prstGeom prst="rect">
            <a:avLst/>
          </a:prstGeom>
          <a:noFill/>
        </p:spPr>
        <p:txBody>
          <a:bodyPr wrap="none" rtlCol="0">
            <a:spAutoFit/>
          </a:bodyPr>
          <a:lstStyle/>
          <a:p>
            <a:r>
              <a:rPr lang="en-US" sz="4800" dirty="0">
                <a:solidFill>
                  <a:schemeClr val="bg1"/>
                </a:solidFill>
              </a:rPr>
              <a:t>Discussion</a:t>
            </a:r>
          </a:p>
        </p:txBody>
      </p:sp>
      <p:sp>
        <p:nvSpPr>
          <p:cNvPr id="6" name="Rectangle 5"/>
          <p:cNvSpPr/>
          <p:nvPr/>
        </p:nvSpPr>
        <p:spPr>
          <a:xfrm>
            <a:off x="201739" y="1447800"/>
            <a:ext cx="8259417" cy="523220"/>
          </a:xfrm>
          <a:prstGeom prst="rect">
            <a:avLst/>
          </a:prstGeom>
        </p:spPr>
        <p:txBody>
          <a:bodyPr wrap="square">
            <a:spAutoFit/>
          </a:bodyPr>
          <a:lstStyle/>
          <a:p>
            <a:r>
              <a:rPr lang="en-US" sz="2800" b="1" i="1" dirty="0">
                <a:solidFill>
                  <a:srgbClr val="C00000"/>
                </a:solidFill>
              </a:rPr>
              <a:t>How can you assess a patient with</a:t>
            </a:r>
            <a:r>
              <a:rPr lang="en-US" sz="2800" b="1" i="1" dirty="0" smtClean="0">
                <a:solidFill>
                  <a:srgbClr val="C00000"/>
                </a:solidFill>
              </a:rPr>
              <a:t> asthma</a:t>
            </a:r>
            <a:r>
              <a:rPr lang="en-US" sz="2800" b="1" i="1" dirty="0">
                <a:solidFill>
                  <a:srgbClr val="C00000"/>
                </a:solidFill>
              </a:rPr>
              <a:t>?</a:t>
            </a:r>
            <a:endParaRPr lang="en-US" sz="2800" dirty="0">
              <a:solidFill>
                <a:srgbClr val="C00000"/>
              </a:solidFill>
            </a:endParaRPr>
          </a:p>
        </p:txBody>
      </p:sp>
      <p:pic>
        <p:nvPicPr>
          <p:cNvPr id="7" name="Picture 6" descr="Untitled.png"/>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905000"/>
            <a:ext cx="9144000" cy="4068658"/>
          </a:xfrm>
          <a:prstGeom prst="rect">
            <a:avLst/>
          </a:prstGeom>
        </p:spPr>
      </p:pic>
      <p:sp>
        <p:nvSpPr>
          <p:cNvPr id="8" name="TextBox 7"/>
          <p:cNvSpPr txBox="1"/>
          <p:nvPr/>
        </p:nvSpPr>
        <p:spPr>
          <a:xfrm>
            <a:off x="33870" y="66475"/>
            <a:ext cx="2861230" cy="954107"/>
          </a:xfrm>
          <a:prstGeom prst="rect">
            <a:avLst/>
          </a:prstGeom>
          <a:noFill/>
        </p:spPr>
        <p:txBody>
          <a:bodyPr wrap="none" rtlCol="0">
            <a:spAutoFit/>
          </a:bodyPr>
          <a:lstStyle/>
          <a:p>
            <a:r>
              <a:rPr lang="en-US" sz="2800" b="1" dirty="0" smtClean="0"/>
              <a:t>@</a:t>
            </a:r>
            <a:r>
              <a:rPr lang="en-US" sz="2800" b="1" dirty="0" err="1" smtClean="0"/>
              <a:t>alghimlas_clinic</a:t>
            </a:r>
            <a:endParaRPr lang="en-US" sz="2800" b="1" dirty="0" smtClean="0"/>
          </a:p>
          <a:p>
            <a:endParaRPr lang="en-US" sz="2800" dirty="0"/>
          </a:p>
        </p:txBody>
      </p:sp>
      <p:sp>
        <p:nvSpPr>
          <p:cNvPr id="10" name="TextBox 9"/>
          <p:cNvSpPr txBox="1"/>
          <p:nvPr/>
        </p:nvSpPr>
        <p:spPr>
          <a:xfrm>
            <a:off x="59266" y="5165692"/>
            <a:ext cx="184666" cy="769441"/>
          </a:xfrm>
          <a:prstGeom prst="rect">
            <a:avLst/>
          </a:prstGeom>
          <a:noFill/>
        </p:spPr>
        <p:txBody>
          <a:bodyPr wrap="none" rtlCol="0">
            <a:spAutoFit/>
          </a:bodyPr>
          <a:lstStyle/>
          <a:p>
            <a:r>
              <a:rPr lang="en-US" sz="4400" dirty="0" smtClean="0">
                <a:solidFill>
                  <a:srgbClr val="FF0000"/>
                </a:solidFill>
              </a:rPr>
              <a:t> </a:t>
            </a:r>
            <a:endParaRPr lang="en-US" sz="4400" dirty="0">
              <a:solidFill>
                <a:srgbClr val="FF0000"/>
              </a:solidFill>
            </a:endParaRPr>
          </a:p>
        </p:txBody>
      </p:sp>
      <p:sp>
        <p:nvSpPr>
          <p:cNvPr id="11" name="TextBox 10"/>
          <p:cNvSpPr txBox="1"/>
          <p:nvPr/>
        </p:nvSpPr>
        <p:spPr>
          <a:xfrm>
            <a:off x="93136" y="4191002"/>
            <a:ext cx="184666" cy="769441"/>
          </a:xfrm>
          <a:prstGeom prst="rect">
            <a:avLst/>
          </a:prstGeom>
          <a:noFill/>
        </p:spPr>
        <p:txBody>
          <a:bodyPr wrap="none" rtlCol="0">
            <a:spAutoFit/>
          </a:bodyPr>
          <a:lstStyle/>
          <a:p>
            <a:r>
              <a:rPr lang="en-US" sz="4400" dirty="0" smtClean="0">
                <a:solidFill>
                  <a:srgbClr val="FF0000"/>
                </a:solidFill>
              </a:rPr>
              <a:t> </a:t>
            </a:r>
            <a:endParaRPr lang="en-US" sz="4400" dirty="0">
              <a:solidFill>
                <a:srgbClr val="FF0000"/>
              </a:solidFill>
            </a:endParaRPr>
          </a:p>
        </p:txBody>
      </p:sp>
      <p:sp>
        <p:nvSpPr>
          <p:cNvPr id="12" name="TextBox 11"/>
          <p:cNvSpPr txBox="1"/>
          <p:nvPr/>
        </p:nvSpPr>
        <p:spPr>
          <a:xfrm>
            <a:off x="93139" y="4556078"/>
            <a:ext cx="184666" cy="769441"/>
          </a:xfrm>
          <a:prstGeom prst="rect">
            <a:avLst/>
          </a:prstGeom>
          <a:noFill/>
        </p:spPr>
        <p:txBody>
          <a:bodyPr wrap="none" rtlCol="0">
            <a:spAutoFit/>
          </a:bodyPr>
          <a:lstStyle/>
          <a:p>
            <a:r>
              <a:rPr lang="en-US" sz="4400" dirty="0" smtClean="0">
                <a:solidFill>
                  <a:srgbClr val="FF0000"/>
                </a:solidFill>
              </a:rPr>
              <a:t> </a:t>
            </a:r>
            <a:endParaRPr lang="en-US" sz="4400" dirty="0">
              <a:solidFill>
                <a:srgbClr val="FF0000"/>
              </a:solidFill>
            </a:endParaRPr>
          </a:p>
        </p:txBody>
      </p:sp>
      <p:sp>
        <p:nvSpPr>
          <p:cNvPr id="13" name="Rectangle 12"/>
          <p:cNvSpPr/>
          <p:nvPr/>
        </p:nvSpPr>
        <p:spPr>
          <a:xfrm>
            <a:off x="5109123" y="76199"/>
            <a:ext cx="4029278" cy="13563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692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4037</TotalTime>
  <Words>3112</Words>
  <Application>Microsoft Macintosh PowerPoint</Application>
  <PresentationFormat>On-screen Show (4:3)</PresentationFormat>
  <Paragraphs>474</Paragraphs>
  <Slides>52</Slides>
  <Notes>2</Notes>
  <HiddenSlides>0</HiddenSlides>
  <MMClips>0</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Global Initiative for Asthma (GINA)  What’s new in GINA 2018? </vt:lpstr>
      <vt:lpstr>Assessment of risk factors for poor asthma outcomes</vt:lpstr>
      <vt:lpstr>Assessment of risk factors for poor asthma outcomes</vt:lpstr>
      <vt:lpstr>GINA 2018</vt:lpstr>
      <vt:lpstr>GINA 2018</vt:lpstr>
      <vt:lpstr>GINA 2018</vt:lpstr>
      <vt:lpstr>Slide 17</vt:lpstr>
      <vt:lpstr>Slide 18</vt:lpstr>
      <vt:lpstr>Slide 19</vt:lpstr>
      <vt:lpstr>Stepwise management - pharmacotherapy</vt:lpstr>
      <vt:lpstr>Treatment steps – changes in 2018</vt:lpstr>
      <vt:lpstr>Stepwise management - pharmacotherapy</vt:lpstr>
      <vt:lpstr>Treatment steps – changes in 2018</vt:lpstr>
      <vt:lpstr>Follow-up after an asthma exacerbation</vt:lpstr>
      <vt:lpstr>Follow-up after an asthma exacerbation</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Asthma-COPD overlap</vt:lpstr>
      <vt:lpstr>Slide 39</vt:lpstr>
      <vt:lpstr>Slide 40</vt:lpstr>
      <vt:lpstr>Slide 41</vt:lpstr>
      <vt:lpstr>Slide 42</vt:lpstr>
      <vt:lpstr>Slide 43</vt:lpstr>
      <vt:lpstr>Stepwise management - pharmacotherapy</vt:lpstr>
      <vt:lpstr>Slide 45</vt:lpstr>
      <vt:lpstr>Slide 46</vt:lpstr>
      <vt:lpstr>Slide 47</vt:lpstr>
      <vt:lpstr>Step 5 – higher level care  and/or add-on treatment</vt:lpstr>
      <vt:lpstr>Step 5 – higher level care and/or add-on treatment</vt:lpstr>
      <vt:lpstr>Slide 50</vt:lpstr>
      <vt:lpstr>Slide 51</vt:lpstr>
      <vt:lpstr>Slide 52</vt:lpstr>
    </vt:vector>
  </TitlesOfParts>
  <Company>McMaster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Fahad Al-Ghimlas</dc:creator>
  <cp:lastModifiedBy>Fahad Al-Ghimlas</cp:lastModifiedBy>
  <cp:revision>24</cp:revision>
  <dcterms:created xsi:type="dcterms:W3CDTF">2019-04-13T19:40:50Z</dcterms:created>
  <dcterms:modified xsi:type="dcterms:W3CDTF">2019-04-13T20:16:06Z</dcterms:modified>
</cp:coreProperties>
</file>